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480" r:id="rId2"/>
    <p:sldId id="1481" r:id="rId3"/>
    <p:sldId id="760" r:id="rId4"/>
    <p:sldId id="1479" r:id="rId5"/>
    <p:sldId id="271" r:id="rId6"/>
    <p:sldId id="258" r:id="rId7"/>
    <p:sldId id="277" r:id="rId8"/>
    <p:sldId id="263" r:id="rId9"/>
    <p:sldId id="272" r:id="rId10"/>
    <p:sldId id="273" r:id="rId11"/>
    <p:sldId id="264" r:id="rId12"/>
    <p:sldId id="274" r:id="rId13"/>
    <p:sldId id="276" r:id="rId14"/>
    <p:sldId id="275" r:id="rId15"/>
    <p:sldId id="759" r:id="rId16"/>
    <p:sldId id="25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D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BB3C9B-39DA-48BD-B609-FD37DF89C73F}" v="147" dt="2023-12-26T16:41:34.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upinder Singh.Gill" userId="5e65b953-6323-45dd-bd26-7f9990d76ded" providerId="ADAL" clId="{30BB3C9B-39DA-48BD-B609-FD37DF89C73F}"/>
    <pc:docChg chg="custSel modSld">
      <pc:chgData name="Bhupinder Singh.Gill" userId="5e65b953-6323-45dd-bd26-7f9990d76ded" providerId="ADAL" clId="{30BB3C9B-39DA-48BD-B609-FD37DF89C73F}" dt="2023-12-26T16:41:34.848" v="149" actId="20577"/>
      <pc:docMkLst>
        <pc:docMk/>
      </pc:docMkLst>
      <pc:sldChg chg="delSp modSp mod modAnim">
        <pc:chgData name="Bhupinder Singh.Gill" userId="5e65b953-6323-45dd-bd26-7f9990d76ded" providerId="ADAL" clId="{30BB3C9B-39DA-48BD-B609-FD37DF89C73F}" dt="2023-12-26T16:41:34.848" v="149" actId="20577"/>
        <pc:sldMkLst>
          <pc:docMk/>
          <pc:sldMk cId="670440525" sldId="263"/>
        </pc:sldMkLst>
        <pc:spChg chg="mod">
          <ac:chgData name="Bhupinder Singh.Gill" userId="5e65b953-6323-45dd-bd26-7f9990d76ded" providerId="ADAL" clId="{30BB3C9B-39DA-48BD-B609-FD37DF89C73F}" dt="2023-12-26T16:38:26.769" v="10" actId="20577"/>
          <ac:spMkLst>
            <pc:docMk/>
            <pc:sldMk cId="670440525" sldId="263"/>
            <ac:spMk id="8" creationId="{00000000-0000-0000-0000-000000000000}"/>
          </ac:spMkLst>
        </pc:spChg>
        <pc:spChg chg="mod">
          <ac:chgData name="Bhupinder Singh.Gill" userId="5e65b953-6323-45dd-bd26-7f9990d76ded" providerId="ADAL" clId="{30BB3C9B-39DA-48BD-B609-FD37DF89C73F}" dt="2023-12-26T16:39:17.345" v="58" actId="20577"/>
          <ac:spMkLst>
            <pc:docMk/>
            <pc:sldMk cId="670440525" sldId="263"/>
            <ac:spMk id="9" creationId="{00000000-0000-0000-0000-000000000000}"/>
          </ac:spMkLst>
        </pc:spChg>
        <pc:spChg chg="mod">
          <ac:chgData name="Bhupinder Singh.Gill" userId="5e65b953-6323-45dd-bd26-7f9990d76ded" providerId="ADAL" clId="{30BB3C9B-39DA-48BD-B609-FD37DF89C73F}" dt="2023-12-26T16:40:56.210" v="82" actId="20577"/>
          <ac:spMkLst>
            <pc:docMk/>
            <pc:sldMk cId="670440525" sldId="263"/>
            <ac:spMk id="11" creationId="{00000000-0000-0000-0000-000000000000}"/>
          </ac:spMkLst>
        </pc:spChg>
        <pc:spChg chg="mod">
          <ac:chgData name="Bhupinder Singh.Gill" userId="5e65b953-6323-45dd-bd26-7f9990d76ded" providerId="ADAL" clId="{30BB3C9B-39DA-48BD-B609-FD37DF89C73F}" dt="2023-12-26T16:41:28.152" v="135" actId="20577"/>
          <ac:spMkLst>
            <pc:docMk/>
            <pc:sldMk cId="670440525" sldId="263"/>
            <ac:spMk id="21" creationId="{00000000-0000-0000-0000-000000000000}"/>
          </ac:spMkLst>
        </pc:spChg>
        <pc:spChg chg="mod">
          <ac:chgData name="Bhupinder Singh.Gill" userId="5e65b953-6323-45dd-bd26-7f9990d76ded" providerId="ADAL" clId="{30BB3C9B-39DA-48BD-B609-FD37DF89C73F}" dt="2023-12-26T16:41:34.848" v="149" actId="20577"/>
          <ac:spMkLst>
            <pc:docMk/>
            <pc:sldMk cId="670440525" sldId="263"/>
            <ac:spMk id="25" creationId="{00000000-0000-0000-0000-000000000000}"/>
          </ac:spMkLst>
        </pc:spChg>
        <pc:spChg chg="mod">
          <ac:chgData name="Bhupinder Singh.Gill" userId="5e65b953-6323-45dd-bd26-7f9990d76ded" providerId="ADAL" clId="{30BB3C9B-39DA-48BD-B609-FD37DF89C73F}" dt="2023-12-26T16:41:17.514" v="117" actId="20577"/>
          <ac:spMkLst>
            <pc:docMk/>
            <pc:sldMk cId="670440525" sldId="263"/>
            <ac:spMk id="26" creationId="{00000000-0000-0000-0000-000000000000}"/>
          </ac:spMkLst>
        </pc:spChg>
        <pc:spChg chg="mod">
          <ac:chgData name="Bhupinder Singh.Gill" userId="5e65b953-6323-45dd-bd26-7f9990d76ded" providerId="ADAL" clId="{30BB3C9B-39DA-48BD-B609-FD37DF89C73F}" dt="2023-12-26T16:38:36.001" v="16" actId="20577"/>
          <ac:spMkLst>
            <pc:docMk/>
            <pc:sldMk cId="670440525" sldId="263"/>
            <ac:spMk id="39" creationId="{00000000-0000-0000-0000-000000000000}"/>
          </ac:spMkLst>
        </pc:spChg>
        <pc:spChg chg="mod">
          <ac:chgData name="Bhupinder Singh.Gill" userId="5e65b953-6323-45dd-bd26-7f9990d76ded" providerId="ADAL" clId="{30BB3C9B-39DA-48BD-B609-FD37DF89C73F}" dt="2023-12-26T16:40:35.641" v="70" actId="1076"/>
          <ac:spMkLst>
            <pc:docMk/>
            <pc:sldMk cId="670440525" sldId="263"/>
            <ac:spMk id="47" creationId="{00000000-0000-0000-0000-000000000000}"/>
          </ac:spMkLst>
        </pc:spChg>
        <pc:spChg chg="mod">
          <ac:chgData name="Bhupinder Singh.Gill" userId="5e65b953-6323-45dd-bd26-7f9990d76ded" providerId="ADAL" clId="{30BB3C9B-39DA-48BD-B609-FD37DF89C73F}" dt="2023-12-26T16:38:43.351" v="24" actId="20577"/>
          <ac:spMkLst>
            <pc:docMk/>
            <pc:sldMk cId="670440525" sldId="263"/>
            <ac:spMk id="55" creationId="{00000000-0000-0000-0000-000000000000}"/>
          </ac:spMkLst>
        </pc:spChg>
        <pc:spChg chg="del">
          <ac:chgData name="Bhupinder Singh.Gill" userId="5e65b953-6323-45dd-bd26-7f9990d76ded" providerId="ADAL" clId="{30BB3C9B-39DA-48BD-B609-FD37DF89C73F}" dt="2023-12-26T16:37:55.513" v="0" actId="478"/>
          <ac:spMkLst>
            <pc:docMk/>
            <pc:sldMk cId="670440525" sldId="263"/>
            <ac:spMk id="58" creationId="{33CB5739-5362-460B-BBA3-890682385D03}"/>
          </ac:spMkLst>
        </pc:spChg>
        <pc:cxnChg chg="mod">
          <ac:chgData name="Bhupinder Singh.Gill" userId="5e65b953-6323-45dd-bd26-7f9990d76ded" providerId="ADAL" clId="{30BB3C9B-39DA-48BD-B609-FD37DF89C73F}" dt="2023-12-26T16:40:18.182" v="63"/>
          <ac:cxnSpMkLst>
            <pc:docMk/>
            <pc:sldMk cId="670440525" sldId="263"/>
            <ac:cxnSpMk id="10" creationId="{00000000-0000-0000-0000-000000000000}"/>
          </ac:cxnSpMkLst>
        </pc:cxnChg>
        <pc:cxnChg chg="mod">
          <ac:chgData name="Bhupinder Singh.Gill" userId="5e65b953-6323-45dd-bd26-7f9990d76ded" providerId="ADAL" clId="{30BB3C9B-39DA-48BD-B609-FD37DF89C73F}" dt="2023-12-26T16:38:19.721" v="3" actId="20577"/>
          <ac:cxnSpMkLst>
            <pc:docMk/>
            <pc:sldMk cId="670440525" sldId="263"/>
            <ac:cxnSpMk id="12" creationId="{00000000-0000-0000-0000-000000000000}"/>
          </ac:cxnSpMkLst>
        </pc:cxnChg>
        <pc:cxnChg chg="mod">
          <ac:chgData name="Bhupinder Singh.Gill" userId="5e65b953-6323-45dd-bd26-7f9990d76ded" providerId="ADAL" clId="{30BB3C9B-39DA-48BD-B609-FD37DF89C73F}" dt="2023-12-26T16:39:29.147" v="61" actId="1076"/>
          <ac:cxnSpMkLst>
            <pc:docMk/>
            <pc:sldMk cId="670440525" sldId="263"/>
            <ac:cxnSpMk id="15" creationId="{00000000-0000-0000-0000-000000000000}"/>
          </ac:cxnSpMkLst>
        </pc:cxnChg>
        <pc:cxnChg chg="mod">
          <ac:chgData name="Bhupinder Singh.Gill" userId="5e65b953-6323-45dd-bd26-7f9990d76ded" providerId="ADAL" clId="{30BB3C9B-39DA-48BD-B609-FD37DF89C73F}" dt="2023-12-26T16:38:19.721" v="3" actId="20577"/>
          <ac:cxnSpMkLst>
            <pc:docMk/>
            <pc:sldMk cId="670440525" sldId="263"/>
            <ac:cxnSpMk id="35" creationId="{525F3A40-2CC1-4576-9024-2A97F4497FD0}"/>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5" Type="http://schemas.openxmlformats.org/officeDocument/2006/relationships/image" Target="../media/image40.png"/><Relationship Id="rId4"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5" Type="http://schemas.openxmlformats.org/officeDocument/2006/relationships/image" Target="../media/image40.pn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5DBEA-0A53-4E96-B40F-6EB68CE2261D}" type="doc">
      <dgm:prSet loTypeId="urn:microsoft.com/office/officeart/2005/8/layout/pictureOrgChart+Icon" loCatId="hierarchy" qsTypeId="urn:microsoft.com/office/officeart/2005/8/quickstyle/simple1" qsCatId="simple" csTypeId="urn:microsoft.com/office/officeart/2005/8/colors/colorful1" csCatId="colorful" phldr="1"/>
      <dgm:spPr/>
      <dgm:t>
        <a:bodyPr/>
        <a:lstStyle/>
        <a:p>
          <a:endParaRPr lang="en-CA"/>
        </a:p>
      </dgm:t>
    </dgm:pt>
    <dgm:pt modelId="{0A995961-F484-48FF-A829-946ADA3DC43C}">
      <dgm:prSet phldrT="[Text]" custT="1"/>
      <dgm:spPr>
        <a:solidFill>
          <a:schemeClr val="accent1">
            <a:lumMod val="75000"/>
          </a:schemeClr>
        </a:solidFill>
        <a:ln>
          <a:solidFill>
            <a:schemeClr val="accent2"/>
          </a:solidFill>
        </a:ln>
      </dgm:spPr>
      <dgm:t>
        <a:bodyPr/>
        <a:lstStyle/>
        <a:p>
          <a:r>
            <a:rPr lang="en-US" sz="1600" b="1"/>
            <a:t>INCOME PROTECTION</a:t>
          </a:r>
          <a:endParaRPr lang="en-CA" sz="1600" b="1"/>
        </a:p>
      </dgm:t>
    </dgm:pt>
    <dgm:pt modelId="{F69F7187-025B-48B7-A7A2-E622E053947C}" type="parTrans" cxnId="{BF7AE594-6E1D-4BD3-B6AB-A0CDA7691739}">
      <dgm:prSet/>
      <dgm:spPr/>
      <dgm:t>
        <a:bodyPr/>
        <a:lstStyle/>
        <a:p>
          <a:endParaRPr lang="en-CA"/>
        </a:p>
      </dgm:t>
    </dgm:pt>
    <dgm:pt modelId="{195E9635-FF1C-4B30-93C2-8FE37E24A695}" type="sibTrans" cxnId="{BF7AE594-6E1D-4BD3-B6AB-A0CDA7691739}">
      <dgm:prSet/>
      <dgm:spPr/>
      <dgm:t>
        <a:bodyPr/>
        <a:lstStyle/>
        <a:p>
          <a:endParaRPr lang="en-CA"/>
        </a:p>
      </dgm:t>
    </dgm:pt>
    <dgm:pt modelId="{AFEA4B61-BA54-46CB-AE8D-1CCB858C1B11}">
      <dgm:prSet phldrT="[Text]" custT="1"/>
      <dgm:spPr>
        <a:solidFill>
          <a:schemeClr val="accent4">
            <a:lumMod val="20000"/>
            <a:lumOff val="80000"/>
          </a:schemeClr>
        </a:solidFill>
        <a:ln>
          <a:solidFill>
            <a:schemeClr val="accent2"/>
          </a:solidFill>
        </a:ln>
      </dgm:spPr>
      <dgm:t>
        <a:bodyPr/>
        <a:lstStyle/>
        <a:p>
          <a:r>
            <a:rPr lang="en-US" sz="1800" b="1">
              <a:solidFill>
                <a:schemeClr val="tx1"/>
              </a:solidFill>
            </a:rPr>
            <a:t>SICKNESS</a:t>
          </a:r>
          <a:endParaRPr lang="en-CA" sz="1800" b="1">
            <a:solidFill>
              <a:schemeClr val="tx1"/>
            </a:solidFill>
          </a:endParaRPr>
        </a:p>
      </dgm:t>
    </dgm:pt>
    <dgm:pt modelId="{66686343-182D-482A-BD88-9002393D9F1B}" type="parTrans" cxnId="{BECCFEB7-9B9F-4F9C-B4F1-4FC9681419C6}">
      <dgm:prSet/>
      <dgm:spPr/>
      <dgm:t>
        <a:bodyPr/>
        <a:lstStyle/>
        <a:p>
          <a:endParaRPr lang="en-CA"/>
        </a:p>
      </dgm:t>
    </dgm:pt>
    <dgm:pt modelId="{FF41DA83-3667-4B36-A2E9-9A8161D5A5EA}" type="sibTrans" cxnId="{BECCFEB7-9B9F-4F9C-B4F1-4FC9681419C6}">
      <dgm:prSet/>
      <dgm:spPr/>
      <dgm:t>
        <a:bodyPr/>
        <a:lstStyle/>
        <a:p>
          <a:endParaRPr lang="en-CA"/>
        </a:p>
      </dgm:t>
    </dgm:pt>
    <dgm:pt modelId="{FF2F5011-61F3-434D-9CF5-72A53ADD6E90}">
      <dgm:prSet phldrT="[Text]" custT="1"/>
      <dgm:spPr>
        <a:solidFill>
          <a:schemeClr val="accent4">
            <a:lumMod val="20000"/>
            <a:lumOff val="80000"/>
          </a:schemeClr>
        </a:solidFill>
        <a:ln>
          <a:solidFill>
            <a:schemeClr val="accent2"/>
          </a:solidFill>
        </a:ln>
      </dgm:spPr>
      <dgm:t>
        <a:bodyPr/>
        <a:lstStyle/>
        <a:p>
          <a:r>
            <a:rPr lang="en-US" sz="1800" b="1">
              <a:solidFill>
                <a:schemeClr val="tx1"/>
              </a:solidFill>
            </a:rPr>
            <a:t>DEATH</a:t>
          </a:r>
          <a:endParaRPr lang="en-CA" sz="1800" b="1">
            <a:solidFill>
              <a:schemeClr val="tx1"/>
            </a:solidFill>
          </a:endParaRPr>
        </a:p>
      </dgm:t>
    </dgm:pt>
    <dgm:pt modelId="{2AF4A33B-3FF0-400A-A93B-162A4E0D3800}" type="parTrans" cxnId="{C57993EB-4BF0-4219-A5CB-8151EA7108DF}">
      <dgm:prSet/>
      <dgm:spPr/>
      <dgm:t>
        <a:bodyPr/>
        <a:lstStyle/>
        <a:p>
          <a:endParaRPr lang="en-CA"/>
        </a:p>
      </dgm:t>
    </dgm:pt>
    <dgm:pt modelId="{E2418039-5846-401B-AE06-21A218C23919}" type="sibTrans" cxnId="{C57993EB-4BF0-4219-A5CB-8151EA7108DF}">
      <dgm:prSet/>
      <dgm:spPr/>
      <dgm:t>
        <a:bodyPr/>
        <a:lstStyle/>
        <a:p>
          <a:endParaRPr lang="en-CA"/>
        </a:p>
      </dgm:t>
    </dgm:pt>
    <dgm:pt modelId="{D75C68B0-C7F8-4911-AF86-A1ECA5B6F3CA}">
      <dgm:prSet phldrT="[Text]" custT="1"/>
      <dgm:spPr>
        <a:solidFill>
          <a:schemeClr val="accent4">
            <a:lumMod val="20000"/>
            <a:lumOff val="80000"/>
          </a:schemeClr>
        </a:solidFill>
        <a:ln>
          <a:solidFill>
            <a:schemeClr val="accent2"/>
          </a:solidFill>
        </a:ln>
      </dgm:spPr>
      <dgm:t>
        <a:bodyPr/>
        <a:lstStyle/>
        <a:p>
          <a:r>
            <a:rPr lang="en-US" sz="1800" b="1">
              <a:solidFill>
                <a:schemeClr val="tx1"/>
              </a:solidFill>
            </a:rPr>
            <a:t>JOB</a:t>
          </a:r>
          <a:r>
            <a:rPr lang="en-US" sz="1800">
              <a:solidFill>
                <a:schemeClr val="tx1"/>
              </a:solidFill>
            </a:rPr>
            <a:t> </a:t>
          </a:r>
          <a:r>
            <a:rPr lang="en-US" sz="1800" b="1">
              <a:solidFill>
                <a:schemeClr val="tx1"/>
              </a:solidFill>
            </a:rPr>
            <a:t>LOSS</a:t>
          </a:r>
          <a:endParaRPr lang="en-CA" sz="1800" b="1">
            <a:solidFill>
              <a:schemeClr val="tx1"/>
            </a:solidFill>
          </a:endParaRPr>
        </a:p>
      </dgm:t>
    </dgm:pt>
    <dgm:pt modelId="{336A53FA-C5AF-4E85-9AE6-CAF874EDD165}" type="parTrans" cxnId="{E71ED59B-8746-4C7D-A14D-6629F03D4BBF}">
      <dgm:prSet/>
      <dgm:spPr/>
      <dgm:t>
        <a:bodyPr/>
        <a:lstStyle/>
        <a:p>
          <a:endParaRPr lang="en-CA"/>
        </a:p>
      </dgm:t>
    </dgm:pt>
    <dgm:pt modelId="{67833AF8-B22A-4E42-9F44-9A1C33563B60}" type="sibTrans" cxnId="{E71ED59B-8746-4C7D-A14D-6629F03D4BBF}">
      <dgm:prSet/>
      <dgm:spPr/>
      <dgm:t>
        <a:bodyPr/>
        <a:lstStyle/>
        <a:p>
          <a:endParaRPr lang="en-CA"/>
        </a:p>
      </dgm:t>
    </dgm:pt>
    <dgm:pt modelId="{6F8E1784-3D20-4B2D-B8E2-E81207E37E5A}">
      <dgm:prSet phldrT="[Text]" custT="1"/>
      <dgm:spPr>
        <a:solidFill>
          <a:schemeClr val="accent4">
            <a:lumMod val="20000"/>
            <a:lumOff val="80000"/>
          </a:schemeClr>
        </a:solidFill>
        <a:ln>
          <a:solidFill>
            <a:schemeClr val="accent2"/>
          </a:solidFill>
        </a:ln>
      </dgm:spPr>
      <dgm:t>
        <a:bodyPr/>
        <a:lstStyle/>
        <a:p>
          <a:r>
            <a:rPr lang="en-US" sz="1800" b="1">
              <a:solidFill>
                <a:schemeClr val="tx1"/>
              </a:solidFill>
            </a:rPr>
            <a:t>INJURY</a:t>
          </a:r>
          <a:endParaRPr lang="en-CA" sz="1800" b="1">
            <a:solidFill>
              <a:schemeClr val="tx1"/>
            </a:solidFill>
          </a:endParaRPr>
        </a:p>
      </dgm:t>
    </dgm:pt>
    <dgm:pt modelId="{DF9DD554-C849-4DA1-8A2D-40D8C73E5F8B}" type="parTrans" cxnId="{2DE86524-F50F-436D-A8EE-137AD0DE9289}">
      <dgm:prSet/>
      <dgm:spPr/>
      <dgm:t>
        <a:bodyPr/>
        <a:lstStyle/>
        <a:p>
          <a:endParaRPr lang="en-CA"/>
        </a:p>
      </dgm:t>
    </dgm:pt>
    <dgm:pt modelId="{AF2C1BA1-8854-490F-A11F-FA17FDEDD634}" type="sibTrans" cxnId="{2DE86524-F50F-436D-A8EE-137AD0DE9289}">
      <dgm:prSet/>
      <dgm:spPr/>
      <dgm:t>
        <a:bodyPr/>
        <a:lstStyle/>
        <a:p>
          <a:endParaRPr lang="en-CA"/>
        </a:p>
      </dgm:t>
    </dgm:pt>
    <dgm:pt modelId="{51364379-2E4B-4730-9E06-5A3E4936F84D}" type="pres">
      <dgm:prSet presAssocID="{E455DBEA-0A53-4E96-B40F-6EB68CE2261D}" presName="hierChild1" presStyleCnt="0">
        <dgm:presLayoutVars>
          <dgm:orgChart val="1"/>
          <dgm:chPref val="1"/>
          <dgm:dir/>
          <dgm:animOne val="branch"/>
          <dgm:animLvl val="lvl"/>
          <dgm:resizeHandles/>
        </dgm:presLayoutVars>
      </dgm:prSet>
      <dgm:spPr/>
    </dgm:pt>
    <dgm:pt modelId="{39462055-AC8F-40B3-8D7E-482DBF8A510C}" type="pres">
      <dgm:prSet presAssocID="{0A995961-F484-48FF-A829-946ADA3DC43C}" presName="hierRoot1" presStyleCnt="0">
        <dgm:presLayoutVars>
          <dgm:hierBranch val="init"/>
        </dgm:presLayoutVars>
      </dgm:prSet>
      <dgm:spPr/>
    </dgm:pt>
    <dgm:pt modelId="{B7A70289-59B2-4DE5-BA15-5643D103926C}" type="pres">
      <dgm:prSet presAssocID="{0A995961-F484-48FF-A829-946ADA3DC43C}" presName="rootComposite1" presStyleCnt="0"/>
      <dgm:spPr/>
    </dgm:pt>
    <dgm:pt modelId="{425F1CC9-3F07-4EF5-AB19-5A7257BAB9E6}" type="pres">
      <dgm:prSet presAssocID="{0A995961-F484-48FF-A829-946ADA3DC43C}" presName="rootText1" presStyleLbl="node0" presStyleIdx="0" presStyleCnt="1" custScaleX="125342" custLinFactNeighborY="666">
        <dgm:presLayoutVars>
          <dgm:chPref val="3"/>
        </dgm:presLayoutVars>
      </dgm:prSet>
      <dgm:spPr>
        <a:prstGeom prst="roundRect">
          <a:avLst/>
        </a:prstGeom>
      </dgm:spPr>
    </dgm:pt>
    <dgm:pt modelId="{4B67759B-C02B-4743-A301-421E681135C8}" type="pres">
      <dgm:prSet presAssocID="{0A995961-F484-48FF-A829-946ADA3DC43C}" presName="rootPict1" presStyleLbl="alignImgPlace1" presStyleIdx="0" presStyleCnt="5" custLinFactNeighborX="-41000"/>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pt>
    <dgm:pt modelId="{6B91385F-4411-4747-9691-08677E83C658}" type="pres">
      <dgm:prSet presAssocID="{0A995961-F484-48FF-A829-946ADA3DC43C}" presName="rootConnector1" presStyleLbl="node1" presStyleIdx="0" presStyleCnt="0"/>
      <dgm:spPr/>
    </dgm:pt>
    <dgm:pt modelId="{C560E063-D111-47E2-919F-E8E5E75206F7}" type="pres">
      <dgm:prSet presAssocID="{0A995961-F484-48FF-A829-946ADA3DC43C}" presName="hierChild2" presStyleCnt="0"/>
      <dgm:spPr/>
    </dgm:pt>
    <dgm:pt modelId="{55FE264D-E598-417E-BC9D-CA0945B16E62}" type="pres">
      <dgm:prSet presAssocID="{DF9DD554-C849-4DA1-8A2D-40D8C73E5F8B}" presName="Name37" presStyleLbl="parChTrans1D2" presStyleIdx="0" presStyleCnt="4"/>
      <dgm:spPr/>
    </dgm:pt>
    <dgm:pt modelId="{C40670D7-C4C2-4514-A4BF-F68ECB7564D4}" type="pres">
      <dgm:prSet presAssocID="{6F8E1784-3D20-4B2D-B8E2-E81207E37E5A}" presName="hierRoot2" presStyleCnt="0">
        <dgm:presLayoutVars>
          <dgm:hierBranch val="init"/>
        </dgm:presLayoutVars>
      </dgm:prSet>
      <dgm:spPr/>
    </dgm:pt>
    <dgm:pt modelId="{BF1C03AD-E7CE-4097-885C-4971BF45855F}" type="pres">
      <dgm:prSet presAssocID="{6F8E1784-3D20-4B2D-B8E2-E81207E37E5A}" presName="rootComposite" presStyleCnt="0"/>
      <dgm:spPr/>
    </dgm:pt>
    <dgm:pt modelId="{7ABCBE22-3D29-4F95-BF82-2B7FC9F93234}" type="pres">
      <dgm:prSet presAssocID="{6F8E1784-3D20-4B2D-B8E2-E81207E37E5A}" presName="rootText" presStyleLbl="node2" presStyleIdx="0" presStyleCnt="4" custLinFactNeighborX="-438" custLinFactNeighborY="312">
        <dgm:presLayoutVars>
          <dgm:chPref val="3"/>
        </dgm:presLayoutVars>
      </dgm:prSet>
      <dgm:spPr>
        <a:prstGeom prst="roundRect">
          <a:avLst/>
        </a:prstGeom>
      </dgm:spPr>
    </dgm:pt>
    <dgm:pt modelId="{21402084-257C-4D34-9EBB-FE463D877045}" type="pres">
      <dgm:prSet presAssocID="{6F8E1784-3D20-4B2D-B8E2-E81207E37E5A}" presName="rootPict" presStyleLbl="alignImgPlace1" presStyleIdx="1" presStyleCnt="5" custLinFactNeighborY="3290"/>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4600" b="-35400"/>
          </a:stretch>
        </a:blipFill>
      </dgm:spPr>
    </dgm:pt>
    <dgm:pt modelId="{E0B2FDD1-4640-42EC-B652-F9E081340CDC}" type="pres">
      <dgm:prSet presAssocID="{6F8E1784-3D20-4B2D-B8E2-E81207E37E5A}" presName="rootConnector" presStyleLbl="node2" presStyleIdx="0" presStyleCnt="4"/>
      <dgm:spPr/>
    </dgm:pt>
    <dgm:pt modelId="{3339036F-52FC-45A7-BAC3-C4BCB88FC198}" type="pres">
      <dgm:prSet presAssocID="{6F8E1784-3D20-4B2D-B8E2-E81207E37E5A}" presName="hierChild4" presStyleCnt="0"/>
      <dgm:spPr/>
    </dgm:pt>
    <dgm:pt modelId="{B54AC612-ABA9-4F5F-8BC0-24754B44E977}" type="pres">
      <dgm:prSet presAssocID="{6F8E1784-3D20-4B2D-B8E2-E81207E37E5A}" presName="hierChild5" presStyleCnt="0"/>
      <dgm:spPr/>
    </dgm:pt>
    <dgm:pt modelId="{41CDC458-35DD-4303-9FEB-623E54D5C872}" type="pres">
      <dgm:prSet presAssocID="{66686343-182D-482A-BD88-9002393D9F1B}" presName="Name37" presStyleLbl="parChTrans1D2" presStyleIdx="1" presStyleCnt="4"/>
      <dgm:spPr/>
    </dgm:pt>
    <dgm:pt modelId="{8D3C3C31-A1B4-4601-957F-2B03932FC250}" type="pres">
      <dgm:prSet presAssocID="{AFEA4B61-BA54-46CB-AE8D-1CCB858C1B11}" presName="hierRoot2" presStyleCnt="0">
        <dgm:presLayoutVars>
          <dgm:hierBranch val="init"/>
        </dgm:presLayoutVars>
      </dgm:prSet>
      <dgm:spPr/>
    </dgm:pt>
    <dgm:pt modelId="{CB898FF6-2B4C-451A-9608-2E3E70B8C451}" type="pres">
      <dgm:prSet presAssocID="{AFEA4B61-BA54-46CB-AE8D-1CCB858C1B11}" presName="rootComposite" presStyleCnt="0"/>
      <dgm:spPr/>
    </dgm:pt>
    <dgm:pt modelId="{685C2CD9-543D-46F8-A368-7CCB6D35D92F}" type="pres">
      <dgm:prSet presAssocID="{AFEA4B61-BA54-46CB-AE8D-1CCB858C1B11}" presName="rootText" presStyleLbl="node2" presStyleIdx="1" presStyleCnt="4" custScaleX="109763" custLinFactNeighborX="1848">
        <dgm:presLayoutVars>
          <dgm:chPref val="3"/>
        </dgm:presLayoutVars>
      </dgm:prSet>
      <dgm:spPr>
        <a:prstGeom prst="roundRect">
          <a:avLst/>
        </a:prstGeom>
      </dgm:spPr>
    </dgm:pt>
    <dgm:pt modelId="{41EA5036-1C57-4EB3-833E-BB7E9E799D24}" type="pres">
      <dgm:prSet presAssocID="{AFEA4B61-BA54-46CB-AE8D-1CCB858C1B11}" presName="rootPict" presStyleLbl="alignImgPlace1" presStyleIdx="2" presStyleCnt="5" custLinFactNeighborX="-7175"/>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891F180C-1299-40C7-8605-ACB6BA1A19DD}" type="pres">
      <dgm:prSet presAssocID="{AFEA4B61-BA54-46CB-AE8D-1CCB858C1B11}" presName="rootConnector" presStyleLbl="node2" presStyleIdx="1" presStyleCnt="4"/>
      <dgm:spPr/>
    </dgm:pt>
    <dgm:pt modelId="{2430C2FD-6DCE-4374-BCF6-09F9DD32DC6F}" type="pres">
      <dgm:prSet presAssocID="{AFEA4B61-BA54-46CB-AE8D-1CCB858C1B11}" presName="hierChild4" presStyleCnt="0"/>
      <dgm:spPr/>
    </dgm:pt>
    <dgm:pt modelId="{B9D3A155-A701-4DC6-898B-59D14C357A4A}" type="pres">
      <dgm:prSet presAssocID="{AFEA4B61-BA54-46CB-AE8D-1CCB858C1B11}" presName="hierChild5" presStyleCnt="0"/>
      <dgm:spPr/>
    </dgm:pt>
    <dgm:pt modelId="{7969474F-6D3D-4289-86C8-FB4E85AA7303}" type="pres">
      <dgm:prSet presAssocID="{2AF4A33B-3FF0-400A-A93B-162A4E0D3800}" presName="Name37" presStyleLbl="parChTrans1D2" presStyleIdx="2" presStyleCnt="4"/>
      <dgm:spPr/>
    </dgm:pt>
    <dgm:pt modelId="{894EF146-0DAE-499B-920A-AB86B205C5F1}" type="pres">
      <dgm:prSet presAssocID="{FF2F5011-61F3-434D-9CF5-72A53ADD6E90}" presName="hierRoot2" presStyleCnt="0">
        <dgm:presLayoutVars>
          <dgm:hierBranch val="init"/>
        </dgm:presLayoutVars>
      </dgm:prSet>
      <dgm:spPr/>
    </dgm:pt>
    <dgm:pt modelId="{67308F02-79C5-4B8C-80C6-98394BBCEB39}" type="pres">
      <dgm:prSet presAssocID="{FF2F5011-61F3-434D-9CF5-72A53ADD6E90}" presName="rootComposite" presStyleCnt="0"/>
      <dgm:spPr/>
    </dgm:pt>
    <dgm:pt modelId="{D858FDE9-43E3-45F9-AA24-C619C6A85C20}" type="pres">
      <dgm:prSet presAssocID="{FF2F5011-61F3-434D-9CF5-72A53ADD6E90}" presName="rootText" presStyleLbl="node2" presStyleIdx="2" presStyleCnt="4">
        <dgm:presLayoutVars>
          <dgm:chPref val="3"/>
        </dgm:presLayoutVars>
      </dgm:prSet>
      <dgm:spPr>
        <a:prstGeom prst="roundRect">
          <a:avLst/>
        </a:prstGeom>
      </dgm:spPr>
    </dgm:pt>
    <dgm:pt modelId="{842A6A44-39AA-4D9B-9C05-52D8482DD0ED}" type="pres">
      <dgm:prSet presAssocID="{FF2F5011-61F3-434D-9CF5-72A53ADD6E90}" presName="rootPict" presStyleLbl="alignImgPlace1" presStyleIdx="3" presStyleCnt="5"/>
      <dgm:spPr>
        <a:blipFill>
          <a:blip xmlns:r="http://schemas.openxmlformats.org/officeDocument/2006/relationships" r:embed="rId4"/>
          <a:srcRect/>
          <a:stretch>
            <a:fillRect l="-17000" r="-17000"/>
          </a:stretch>
        </a:blipFill>
      </dgm:spPr>
    </dgm:pt>
    <dgm:pt modelId="{23EFBF57-F337-49AE-B155-10DCF1B217D7}" type="pres">
      <dgm:prSet presAssocID="{FF2F5011-61F3-434D-9CF5-72A53ADD6E90}" presName="rootConnector" presStyleLbl="node2" presStyleIdx="2" presStyleCnt="4"/>
      <dgm:spPr/>
    </dgm:pt>
    <dgm:pt modelId="{051C9485-4912-4E6A-A8B9-BCF17BF1BF3D}" type="pres">
      <dgm:prSet presAssocID="{FF2F5011-61F3-434D-9CF5-72A53ADD6E90}" presName="hierChild4" presStyleCnt="0"/>
      <dgm:spPr/>
    </dgm:pt>
    <dgm:pt modelId="{A23D1B70-01CE-4907-B4DF-63060F85FF04}" type="pres">
      <dgm:prSet presAssocID="{FF2F5011-61F3-434D-9CF5-72A53ADD6E90}" presName="hierChild5" presStyleCnt="0"/>
      <dgm:spPr/>
    </dgm:pt>
    <dgm:pt modelId="{CC967822-BD88-459E-B0B2-35D3CA018058}" type="pres">
      <dgm:prSet presAssocID="{336A53FA-C5AF-4E85-9AE6-CAF874EDD165}" presName="Name37" presStyleLbl="parChTrans1D2" presStyleIdx="3" presStyleCnt="4"/>
      <dgm:spPr/>
    </dgm:pt>
    <dgm:pt modelId="{9EF2B63A-033E-413F-9D50-387F4986084D}" type="pres">
      <dgm:prSet presAssocID="{D75C68B0-C7F8-4911-AF86-A1ECA5B6F3CA}" presName="hierRoot2" presStyleCnt="0">
        <dgm:presLayoutVars>
          <dgm:hierBranch val="init"/>
        </dgm:presLayoutVars>
      </dgm:prSet>
      <dgm:spPr/>
    </dgm:pt>
    <dgm:pt modelId="{E2C237DC-8094-4567-A5A7-ABB9A27818E5}" type="pres">
      <dgm:prSet presAssocID="{D75C68B0-C7F8-4911-AF86-A1ECA5B6F3CA}" presName="rootComposite" presStyleCnt="0"/>
      <dgm:spPr/>
    </dgm:pt>
    <dgm:pt modelId="{8B1F5E79-1422-4C4F-A3CC-01B2186301EC}" type="pres">
      <dgm:prSet presAssocID="{D75C68B0-C7F8-4911-AF86-A1ECA5B6F3CA}" presName="rootText" presStyleLbl="node2" presStyleIdx="3" presStyleCnt="4" custScaleX="107448" custLinFactNeighborX="438">
        <dgm:presLayoutVars>
          <dgm:chPref val="3"/>
        </dgm:presLayoutVars>
      </dgm:prSet>
      <dgm:spPr>
        <a:prstGeom prst="roundRect">
          <a:avLst/>
        </a:prstGeom>
      </dgm:spPr>
    </dgm:pt>
    <dgm:pt modelId="{C5E81A3A-A016-4AFA-8FB7-C22452B967D8}" type="pres">
      <dgm:prSet presAssocID="{D75C68B0-C7F8-4911-AF86-A1ECA5B6F3CA}" presName="rootPict" presStyleLbl="align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dgm:spPr>
    </dgm:pt>
    <dgm:pt modelId="{7E7D6D1B-66EA-485E-A2E0-2CB79CE805DE}" type="pres">
      <dgm:prSet presAssocID="{D75C68B0-C7F8-4911-AF86-A1ECA5B6F3CA}" presName="rootConnector" presStyleLbl="node2" presStyleIdx="3" presStyleCnt="4"/>
      <dgm:spPr/>
    </dgm:pt>
    <dgm:pt modelId="{B4586E19-8F90-456A-8BD0-9E43CCBAF4DC}" type="pres">
      <dgm:prSet presAssocID="{D75C68B0-C7F8-4911-AF86-A1ECA5B6F3CA}" presName="hierChild4" presStyleCnt="0"/>
      <dgm:spPr/>
    </dgm:pt>
    <dgm:pt modelId="{92B2AB30-2BDE-498A-A767-1C06C4A33329}" type="pres">
      <dgm:prSet presAssocID="{D75C68B0-C7F8-4911-AF86-A1ECA5B6F3CA}" presName="hierChild5" presStyleCnt="0"/>
      <dgm:spPr/>
    </dgm:pt>
    <dgm:pt modelId="{B5023B68-C91F-4E63-90E1-07CC93F0C966}" type="pres">
      <dgm:prSet presAssocID="{0A995961-F484-48FF-A829-946ADA3DC43C}" presName="hierChild3" presStyleCnt="0"/>
      <dgm:spPr/>
    </dgm:pt>
  </dgm:ptLst>
  <dgm:cxnLst>
    <dgm:cxn modelId="{EC1FBF03-66B3-4E22-8A17-556DAE3CE288}" type="presOf" srcId="{2AF4A33B-3FF0-400A-A93B-162A4E0D3800}" destId="{7969474F-6D3D-4289-86C8-FB4E85AA7303}" srcOrd="0" destOrd="0" presId="urn:microsoft.com/office/officeart/2005/8/layout/pictureOrgChart+Icon"/>
    <dgm:cxn modelId="{9633CA03-FADE-470B-99EC-E302C854219F}" type="presOf" srcId="{D75C68B0-C7F8-4911-AF86-A1ECA5B6F3CA}" destId="{8B1F5E79-1422-4C4F-A3CC-01B2186301EC}" srcOrd="0" destOrd="0" presId="urn:microsoft.com/office/officeart/2005/8/layout/pictureOrgChart+Icon"/>
    <dgm:cxn modelId="{2DE86524-F50F-436D-A8EE-137AD0DE9289}" srcId="{0A995961-F484-48FF-A829-946ADA3DC43C}" destId="{6F8E1784-3D20-4B2D-B8E2-E81207E37E5A}" srcOrd="0" destOrd="0" parTransId="{DF9DD554-C849-4DA1-8A2D-40D8C73E5F8B}" sibTransId="{AF2C1BA1-8854-490F-A11F-FA17FDEDD634}"/>
    <dgm:cxn modelId="{B2618327-3510-4D3F-BB6B-739DCB155993}" type="presOf" srcId="{E455DBEA-0A53-4E96-B40F-6EB68CE2261D}" destId="{51364379-2E4B-4730-9E06-5A3E4936F84D}" srcOrd="0" destOrd="0" presId="urn:microsoft.com/office/officeart/2005/8/layout/pictureOrgChart+Icon"/>
    <dgm:cxn modelId="{4A2DF15C-C62F-44F9-9184-EB747FA86356}" type="presOf" srcId="{6F8E1784-3D20-4B2D-B8E2-E81207E37E5A}" destId="{E0B2FDD1-4640-42EC-B652-F9E081340CDC}" srcOrd="1" destOrd="0" presId="urn:microsoft.com/office/officeart/2005/8/layout/pictureOrgChart+Icon"/>
    <dgm:cxn modelId="{A3A9DD66-34A8-4343-84B9-8814B2FD7AE2}" type="presOf" srcId="{66686343-182D-482A-BD88-9002393D9F1B}" destId="{41CDC458-35DD-4303-9FEB-623E54D5C872}" srcOrd="0" destOrd="0" presId="urn:microsoft.com/office/officeart/2005/8/layout/pictureOrgChart+Icon"/>
    <dgm:cxn modelId="{D4AE8867-0407-4AB2-B506-7D6B8A1A98F9}" type="presOf" srcId="{0A995961-F484-48FF-A829-946ADA3DC43C}" destId="{6B91385F-4411-4747-9691-08677E83C658}" srcOrd="1" destOrd="0" presId="urn:microsoft.com/office/officeart/2005/8/layout/pictureOrgChart+Icon"/>
    <dgm:cxn modelId="{1C3E744E-0C0D-48C0-9F55-D27E7FAA652B}" type="presOf" srcId="{0A995961-F484-48FF-A829-946ADA3DC43C}" destId="{425F1CC9-3F07-4EF5-AB19-5A7257BAB9E6}" srcOrd="0" destOrd="0" presId="urn:microsoft.com/office/officeart/2005/8/layout/pictureOrgChart+Icon"/>
    <dgm:cxn modelId="{CC54B28A-235A-495C-9685-D32289310A34}" type="presOf" srcId="{AFEA4B61-BA54-46CB-AE8D-1CCB858C1B11}" destId="{685C2CD9-543D-46F8-A368-7CCB6D35D92F}" srcOrd="0" destOrd="0" presId="urn:microsoft.com/office/officeart/2005/8/layout/pictureOrgChart+Icon"/>
    <dgm:cxn modelId="{EB48028D-196B-47E2-9D59-6FA881DC797C}" type="presOf" srcId="{AFEA4B61-BA54-46CB-AE8D-1CCB858C1B11}" destId="{891F180C-1299-40C7-8605-ACB6BA1A19DD}" srcOrd="1" destOrd="0" presId="urn:microsoft.com/office/officeart/2005/8/layout/pictureOrgChart+Icon"/>
    <dgm:cxn modelId="{BF7AE594-6E1D-4BD3-B6AB-A0CDA7691739}" srcId="{E455DBEA-0A53-4E96-B40F-6EB68CE2261D}" destId="{0A995961-F484-48FF-A829-946ADA3DC43C}" srcOrd="0" destOrd="0" parTransId="{F69F7187-025B-48B7-A7A2-E622E053947C}" sibTransId="{195E9635-FF1C-4B30-93C2-8FE37E24A695}"/>
    <dgm:cxn modelId="{E71ED59B-8746-4C7D-A14D-6629F03D4BBF}" srcId="{0A995961-F484-48FF-A829-946ADA3DC43C}" destId="{D75C68B0-C7F8-4911-AF86-A1ECA5B6F3CA}" srcOrd="3" destOrd="0" parTransId="{336A53FA-C5AF-4E85-9AE6-CAF874EDD165}" sibTransId="{67833AF8-B22A-4E42-9F44-9A1C33563B60}"/>
    <dgm:cxn modelId="{EE9418A1-6FB5-458D-B380-A5E3C62EA421}" type="presOf" srcId="{6F8E1784-3D20-4B2D-B8E2-E81207E37E5A}" destId="{7ABCBE22-3D29-4F95-BF82-2B7FC9F93234}" srcOrd="0" destOrd="0" presId="urn:microsoft.com/office/officeart/2005/8/layout/pictureOrgChart+Icon"/>
    <dgm:cxn modelId="{CFFB91A7-A40F-4CAA-93C4-7F48E622B1B5}" type="presOf" srcId="{DF9DD554-C849-4DA1-8A2D-40D8C73E5F8B}" destId="{55FE264D-E598-417E-BC9D-CA0945B16E62}" srcOrd="0" destOrd="0" presId="urn:microsoft.com/office/officeart/2005/8/layout/pictureOrgChart+Icon"/>
    <dgm:cxn modelId="{BECCFEB7-9B9F-4F9C-B4F1-4FC9681419C6}" srcId="{0A995961-F484-48FF-A829-946ADA3DC43C}" destId="{AFEA4B61-BA54-46CB-AE8D-1CCB858C1B11}" srcOrd="1" destOrd="0" parTransId="{66686343-182D-482A-BD88-9002393D9F1B}" sibTransId="{FF41DA83-3667-4B36-A2E9-9A8161D5A5EA}"/>
    <dgm:cxn modelId="{F92546B8-BBBE-4835-8852-CC0D66C24BC4}" type="presOf" srcId="{FF2F5011-61F3-434D-9CF5-72A53ADD6E90}" destId="{D858FDE9-43E3-45F9-AA24-C619C6A85C20}" srcOrd="0" destOrd="0" presId="urn:microsoft.com/office/officeart/2005/8/layout/pictureOrgChart+Icon"/>
    <dgm:cxn modelId="{96E161E9-4E59-4ABF-A6C2-8E1D0677AC81}" type="presOf" srcId="{336A53FA-C5AF-4E85-9AE6-CAF874EDD165}" destId="{CC967822-BD88-459E-B0B2-35D3CA018058}" srcOrd="0" destOrd="0" presId="urn:microsoft.com/office/officeart/2005/8/layout/pictureOrgChart+Icon"/>
    <dgm:cxn modelId="{C57993EB-4BF0-4219-A5CB-8151EA7108DF}" srcId="{0A995961-F484-48FF-A829-946ADA3DC43C}" destId="{FF2F5011-61F3-434D-9CF5-72A53ADD6E90}" srcOrd="2" destOrd="0" parTransId="{2AF4A33B-3FF0-400A-A93B-162A4E0D3800}" sibTransId="{E2418039-5846-401B-AE06-21A218C23919}"/>
    <dgm:cxn modelId="{BE32E0EE-8CFA-430A-9838-2A544DC1C2A3}" type="presOf" srcId="{D75C68B0-C7F8-4911-AF86-A1ECA5B6F3CA}" destId="{7E7D6D1B-66EA-485E-A2E0-2CB79CE805DE}" srcOrd="1" destOrd="0" presId="urn:microsoft.com/office/officeart/2005/8/layout/pictureOrgChart+Icon"/>
    <dgm:cxn modelId="{36B67EFC-DA92-44EB-AF44-8D8D1F672F1C}" type="presOf" srcId="{FF2F5011-61F3-434D-9CF5-72A53ADD6E90}" destId="{23EFBF57-F337-49AE-B155-10DCF1B217D7}" srcOrd="1" destOrd="0" presId="urn:microsoft.com/office/officeart/2005/8/layout/pictureOrgChart+Icon"/>
    <dgm:cxn modelId="{39837C75-96BF-46A9-AA15-377480435FB7}" type="presParOf" srcId="{51364379-2E4B-4730-9E06-5A3E4936F84D}" destId="{39462055-AC8F-40B3-8D7E-482DBF8A510C}" srcOrd="0" destOrd="0" presId="urn:microsoft.com/office/officeart/2005/8/layout/pictureOrgChart+Icon"/>
    <dgm:cxn modelId="{6B8C633B-9785-4A8E-8941-9FEDF988DDA7}" type="presParOf" srcId="{39462055-AC8F-40B3-8D7E-482DBF8A510C}" destId="{B7A70289-59B2-4DE5-BA15-5643D103926C}" srcOrd="0" destOrd="0" presId="urn:microsoft.com/office/officeart/2005/8/layout/pictureOrgChart+Icon"/>
    <dgm:cxn modelId="{35434445-A7FF-4888-B2CC-153D583A0437}" type="presParOf" srcId="{B7A70289-59B2-4DE5-BA15-5643D103926C}" destId="{425F1CC9-3F07-4EF5-AB19-5A7257BAB9E6}" srcOrd="0" destOrd="0" presId="urn:microsoft.com/office/officeart/2005/8/layout/pictureOrgChart+Icon"/>
    <dgm:cxn modelId="{FFE75C19-4E10-4FB6-9DED-7A0A1E33459D}" type="presParOf" srcId="{B7A70289-59B2-4DE5-BA15-5643D103926C}" destId="{4B67759B-C02B-4743-A301-421E681135C8}" srcOrd="1" destOrd="0" presId="urn:microsoft.com/office/officeart/2005/8/layout/pictureOrgChart+Icon"/>
    <dgm:cxn modelId="{9C1DAC76-7B2A-4ACA-8E6D-3781137A448F}" type="presParOf" srcId="{B7A70289-59B2-4DE5-BA15-5643D103926C}" destId="{6B91385F-4411-4747-9691-08677E83C658}" srcOrd="2" destOrd="0" presId="urn:microsoft.com/office/officeart/2005/8/layout/pictureOrgChart+Icon"/>
    <dgm:cxn modelId="{92C5957A-A015-42A9-9B74-043B82AAAFA3}" type="presParOf" srcId="{39462055-AC8F-40B3-8D7E-482DBF8A510C}" destId="{C560E063-D111-47E2-919F-E8E5E75206F7}" srcOrd="1" destOrd="0" presId="urn:microsoft.com/office/officeart/2005/8/layout/pictureOrgChart+Icon"/>
    <dgm:cxn modelId="{73B1C8CC-0364-4A3B-B73F-22A29FAD71C4}" type="presParOf" srcId="{C560E063-D111-47E2-919F-E8E5E75206F7}" destId="{55FE264D-E598-417E-BC9D-CA0945B16E62}" srcOrd="0" destOrd="0" presId="urn:microsoft.com/office/officeart/2005/8/layout/pictureOrgChart+Icon"/>
    <dgm:cxn modelId="{1B2A2BC8-2E25-4A2F-B754-17E215CCC932}" type="presParOf" srcId="{C560E063-D111-47E2-919F-E8E5E75206F7}" destId="{C40670D7-C4C2-4514-A4BF-F68ECB7564D4}" srcOrd="1" destOrd="0" presId="urn:microsoft.com/office/officeart/2005/8/layout/pictureOrgChart+Icon"/>
    <dgm:cxn modelId="{4DC365A7-E981-4A79-B4AF-EDE590B1A1A4}" type="presParOf" srcId="{C40670D7-C4C2-4514-A4BF-F68ECB7564D4}" destId="{BF1C03AD-E7CE-4097-885C-4971BF45855F}" srcOrd="0" destOrd="0" presId="urn:microsoft.com/office/officeart/2005/8/layout/pictureOrgChart+Icon"/>
    <dgm:cxn modelId="{BAFD8765-C960-46F7-8FC9-98F0FAA0605E}" type="presParOf" srcId="{BF1C03AD-E7CE-4097-885C-4971BF45855F}" destId="{7ABCBE22-3D29-4F95-BF82-2B7FC9F93234}" srcOrd="0" destOrd="0" presId="urn:microsoft.com/office/officeart/2005/8/layout/pictureOrgChart+Icon"/>
    <dgm:cxn modelId="{38BB1375-7361-474B-96E0-CC1C50CDED03}" type="presParOf" srcId="{BF1C03AD-E7CE-4097-885C-4971BF45855F}" destId="{21402084-257C-4D34-9EBB-FE463D877045}" srcOrd="1" destOrd="0" presId="urn:microsoft.com/office/officeart/2005/8/layout/pictureOrgChart+Icon"/>
    <dgm:cxn modelId="{51079173-52BE-4C3B-8192-9425605A96D7}" type="presParOf" srcId="{BF1C03AD-E7CE-4097-885C-4971BF45855F}" destId="{E0B2FDD1-4640-42EC-B652-F9E081340CDC}" srcOrd="2" destOrd="0" presId="urn:microsoft.com/office/officeart/2005/8/layout/pictureOrgChart+Icon"/>
    <dgm:cxn modelId="{EC4538D8-8BAA-46B2-A0E9-93B5D474B9A4}" type="presParOf" srcId="{C40670D7-C4C2-4514-A4BF-F68ECB7564D4}" destId="{3339036F-52FC-45A7-BAC3-C4BCB88FC198}" srcOrd="1" destOrd="0" presId="urn:microsoft.com/office/officeart/2005/8/layout/pictureOrgChart+Icon"/>
    <dgm:cxn modelId="{EFAD806E-4D21-4DF8-A53A-DA6682BE8201}" type="presParOf" srcId="{C40670D7-C4C2-4514-A4BF-F68ECB7564D4}" destId="{B54AC612-ABA9-4F5F-8BC0-24754B44E977}" srcOrd="2" destOrd="0" presId="urn:microsoft.com/office/officeart/2005/8/layout/pictureOrgChart+Icon"/>
    <dgm:cxn modelId="{CC136535-A602-4ED8-8A88-A52CE9BBCD75}" type="presParOf" srcId="{C560E063-D111-47E2-919F-E8E5E75206F7}" destId="{41CDC458-35DD-4303-9FEB-623E54D5C872}" srcOrd="2" destOrd="0" presId="urn:microsoft.com/office/officeart/2005/8/layout/pictureOrgChart+Icon"/>
    <dgm:cxn modelId="{D89E6F9E-6A41-49DA-A21E-5AA4ED4D4890}" type="presParOf" srcId="{C560E063-D111-47E2-919F-E8E5E75206F7}" destId="{8D3C3C31-A1B4-4601-957F-2B03932FC250}" srcOrd="3" destOrd="0" presId="urn:microsoft.com/office/officeart/2005/8/layout/pictureOrgChart+Icon"/>
    <dgm:cxn modelId="{FFBA6DDE-05BA-4907-9529-BD47FB91053B}" type="presParOf" srcId="{8D3C3C31-A1B4-4601-957F-2B03932FC250}" destId="{CB898FF6-2B4C-451A-9608-2E3E70B8C451}" srcOrd="0" destOrd="0" presId="urn:microsoft.com/office/officeart/2005/8/layout/pictureOrgChart+Icon"/>
    <dgm:cxn modelId="{DAB010A5-B37F-4FDA-9CB1-1544470819C5}" type="presParOf" srcId="{CB898FF6-2B4C-451A-9608-2E3E70B8C451}" destId="{685C2CD9-543D-46F8-A368-7CCB6D35D92F}" srcOrd="0" destOrd="0" presId="urn:microsoft.com/office/officeart/2005/8/layout/pictureOrgChart+Icon"/>
    <dgm:cxn modelId="{360057EA-59BB-4AC9-86AB-8F8378B84D32}" type="presParOf" srcId="{CB898FF6-2B4C-451A-9608-2E3E70B8C451}" destId="{41EA5036-1C57-4EB3-833E-BB7E9E799D24}" srcOrd="1" destOrd="0" presId="urn:microsoft.com/office/officeart/2005/8/layout/pictureOrgChart+Icon"/>
    <dgm:cxn modelId="{0688518F-0A6E-4AB2-8ABB-A430DEB2ABCC}" type="presParOf" srcId="{CB898FF6-2B4C-451A-9608-2E3E70B8C451}" destId="{891F180C-1299-40C7-8605-ACB6BA1A19DD}" srcOrd="2" destOrd="0" presId="urn:microsoft.com/office/officeart/2005/8/layout/pictureOrgChart+Icon"/>
    <dgm:cxn modelId="{05F75258-30D8-4ED5-9DB9-924E54B34606}" type="presParOf" srcId="{8D3C3C31-A1B4-4601-957F-2B03932FC250}" destId="{2430C2FD-6DCE-4374-BCF6-09F9DD32DC6F}" srcOrd="1" destOrd="0" presId="urn:microsoft.com/office/officeart/2005/8/layout/pictureOrgChart+Icon"/>
    <dgm:cxn modelId="{556B5093-1D00-4130-B162-12445929E3FD}" type="presParOf" srcId="{8D3C3C31-A1B4-4601-957F-2B03932FC250}" destId="{B9D3A155-A701-4DC6-898B-59D14C357A4A}" srcOrd="2" destOrd="0" presId="urn:microsoft.com/office/officeart/2005/8/layout/pictureOrgChart+Icon"/>
    <dgm:cxn modelId="{606C3222-EC90-485E-8C87-5D0BE1997F97}" type="presParOf" srcId="{C560E063-D111-47E2-919F-E8E5E75206F7}" destId="{7969474F-6D3D-4289-86C8-FB4E85AA7303}" srcOrd="4" destOrd="0" presId="urn:microsoft.com/office/officeart/2005/8/layout/pictureOrgChart+Icon"/>
    <dgm:cxn modelId="{7AB72346-F074-46D5-A6EA-7E32AF1E020B}" type="presParOf" srcId="{C560E063-D111-47E2-919F-E8E5E75206F7}" destId="{894EF146-0DAE-499B-920A-AB86B205C5F1}" srcOrd="5" destOrd="0" presId="urn:microsoft.com/office/officeart/2005/8/layout/pictureOrgChart+Icon"/>
    <dgm:cxn modelId="{10E93672-4186-4654-A53F-4D4659E54F94}" type="presParOf" srcId="{894EF146-0DAE-499B-920A-AB86B205C5F1}" destId="{67308F02-79C5-4B8C-80C6-98394BBCEB39}" srcOrd="0" destOrd="0" presId="urn:microsoft.com/office/officeart/2005/8/layout/pictureOrgChart+Icon"/>
    <dgm:cxn modelId="{06AA4C7F-D963-4D12-8488-E63DE735B4E1}" type="presParOf" srcId="{67308F02-79C5-4B8C-80C6-98394BBCEB39}" destId="{D858FDE9-43E3-45F9-AA24-C619C6A85C20}" srcOrd="0" destOrd="0" presId="urn:microsoft.com/office/officeart/2005/8/layout/pictureOrgChart+Icon"/>
    <dgm:cxn modelId="{83554F45-FBCD-4A56-AE14-63A6AD560241}" type="presParOf" srcId="{67308F02-79C5-4B8C-80C6-98394BBCEB39}" destId="{842A6A44-39AA-4D9B-9C05-52D8482DD0ED}" srcOrd="1" destOrd="0" presId="urn:microsoft.com/office/officeart/2005/8/layout/pictureOrgChart+Icon"/>
    <dgm:cxn modelId="{116DFD1C-0402-4EA6-A05E-921D8B95CF2F}" type="presParOf" srcId="{67308F02-79C5-4B8C-80C6-98394BBCEB39}" destId="{23EFBF57-F337-49AE-B155-10DCF1B217D7}" srcOrd="2" destOrd="0" presId="urn:microsoft.com/office/officeart/2005/8/layout/pictureOrgChart+Icon"/>
    <dgm:cxn modelId="{B3FF633E-6C04-453B-A25E-428422952431}" type="presParOf" srcId="{894EF146-0DAE-499B-920A-AB86B205C5F1}" destId="{051C9485-4912-4E6A-A8B9-BCF17BF1BF3D}" srcOrd="1" destOrd="0" presId="urn:microsoft.com/office/officeart/2005/8/layout/pictureOrgChart+Icon"/>
    <dgm:cxn modelId="{A7016FEA-81BE-450C-9C0E-0A0F039DB91B}" type="presParOf" srcId="{894EF146-0DAE-499B-920A-AB86B205C5F1}" destId="{A23D1B70-01CE-4907-B4DF-63060F85FF04}" srcOrd="2" destOrd="0" presId="urn:microsoft.com/office/officeart/2005/8/layout/pictureOrgChart+Icon"/>
    <dgm:cxn modelId="{8AD1E140-5205-4CCF-BA19-D2C589B1FBC6}" type="presParOf" srcId="{C560E063-D111-47E2-919F-E8E5E75206F7}" destId="{CC967822-BD88-459E-B0B2-35D3CA018058}" srcOrd="6" destOrd="0" presId="urn:microsoft.com/office/officeart/2005/8/layout/pictureOrgChart+Icon"/>
    <dgm:cxn modelId="{DC7B4A4C-B4C8-4A91-8ABF-FD92C3BC9636}" type="presParOf" srcId="{C560E063-D111-47E2-919F-E8E5E75206F7}" destId="{9EF2B63A-033E-413F-9D50-387F4986084D}" srcOrd="7" destOrd="0" presId="urn:microsoft.com/office/officeart/2005/8/layout/pictureOrgChart+Icon"/>
    <dgm:cxn modelId="{AC3A1A73-29D4-470A-A11B-3E9968824199}" type="presParOf" srcId="{9EF2B63A-033E-413F-9D50-387F4986084D}" destId="{E2C237DC-8094-4567-A5A7-ABB9A27818E5}" srcOrd="0" destOrd="0" presId="urn:microsoft.com/office/officeart/2005/8/layout/pictureOrgChart+Icon"/>
    <dgm:cxn modelId="{E3DCAB8E-AF8D-4E5B-8406-E8C8E9E33C16}" type="presParOf" srcId="{E2C237DC-8094-4567-A5A7-ABB9A27818E5}" destId="{8B1F5E79-1422-4C4F-A3CC-01B2186301EC}" srcOrd="0" destOrd="0" presId="urn:microsoft.com/office/officeart/2005/8/layout/pictureOrgChart+Icon"/>
    <dgm:cxn modelId="{503B6CD7-6E5E-4EC9-BB35-FEF3E4070B3A}" type="presParOf" srcId="{E2C237DC-8094-4567-A5A7-ABB9A27818E5}" destId="{C5E81A3A-A016-4AFA-8FB7-C22452B967D8}" srcOrd="1" destOrd="0" presId="urn:microsoft.com/office/officeart/2005/8/layout/pictureOrgChart+Icon"/>
    <dgm:cxn modelId="{86A0A22D-898E-4036-837C-AE3FAF4AB1A3}" type="presParOf" srcId="{E2C237DC-8094-4567-A5A7-ABB9A27818E5}" destId="{7E7D6D1B-66EA-485E-A2E0-2CB79CE805DE}" srcOrd="2" destOrd="0" presId="urn:microsoft.com/office/officeart/2005/8/layout/pictureOrgChart+Icon"/>
    <dgm:cxn modelId="{45A4F083-2E67-4F68-AFFD-7AAB6BE2542C}" type="presParOf" srcId="{9EF2B63A-033E-413F-9D50-387F4986084D}" destId="{B4586E19-8F90-456A-8BD0-9E43CCBAF4DC}" srcOrd="1" destOrd="0" presId="urn:microsoft.com/office/officeart/2005/8/layout/pictureOrgChart+Icon"/>
    <dgm:cxn modelId="{FE522EA8-4B16-4388-8DBF-01749A60276F}" type="presParOf" srcId="{9EF2B63A-033E-413F-9D50-387F4986084D}" destId="{92B2AB30-2BDE-498A-A767-1C06C4A33329}" srcOrd="2" destOrd="0" presId="urn:microsoft.com/office/officeart/2005/8/layout/pictureOrgChart+Icon"/>
    <dgm:cxn modelId="{08230536-310D-42D6-91C4-A79ACDB239B7}" type="presParOf" srcId="{39462055-AC8F-40B3-8D7E-482DBF8A510C}" destId="{B5023B68-C91F-4E63-90E1-07CC93F0C966}" srcOrd="2" destOrd="0" presId="urn:microsoft.com/office/officeart/2005/8/layout/pictureOrgChar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67822-BD88-459E-B0B2-35D3CA018058}">
      <dsp:nvSpPr>
        <dsp:cNvPr id="0" name=""/>
        <dsp:cNvSpPr/>
      </dsp:nvSpPr>
      <dsp:spPr>
        <a:xfrm>
          <a:off x="3402962" y="716839"/>
          <a:ext cx="2641952" cy="292751"/>
        </a:xfrm>
        <a:custGeom>
          <a:avLst/>
          <a:gdLst/>
          <a:ahLst/>
          <a:cxnLst/>
          <a:rect l="0" t="0" r="0" b="0"/>
          <a:pathLst>
            <a:path>
              <a:moveTo>
                <a:pt x="0" y="0"/>
              </a:moveTo>
              <a:lnTo>
                <a:pt x="0" y="144017"/>
              </a:lnTo>
              <a:lnTo>
                <a:pt x="2641952" y="144017"/>
              </a:lnTo>
              <a:lnTo>
                <a:pt x="2641952" y="29275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69474F-6D3D-4289-86C8-FB4E85AA7303}">
      <dsp:nvSpPr>
        <dsp:cNvPr id="0" name=""/>
        <dsp:cNvSpPr/>
      </dsp:nvSpPr>
      <dsp:spPr>
        <a:xfrm>
          <a:off x="3402962" y="716839"/>
          <a:ext cx="873388" cy="292751"/>
        </a:xfrm>
        <a:custGeom>
          <a:avLst/>
          <a:gdLst/>
          <a:ahLst/>
          <a:cxnLst/>
          <a:rect l="0" t="0" r="0" b="0"/>
          <a:pathLst>
            <a:path>
              <a:moveTo>
                <a:pt x="0" y="0"/>
              </a:moveTo>
              <a:lnTo>
                <a:pt x="0" y="144017"/>
              </a:lnTo>
              <a:lnTo>
                <a:pt x="873388" y="144017"/>
              </a:lnTo>
              <a:lnTo>
                <a:pt x="873388" y="29275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DC458-35DD-4303-9FEB-623E54D5C872}">
      <dsp:nvSpPr>
        <dsp:cNvPr id="0" name=""/>
        <dsp:cNvSpPr/>
      </dsp:nvSpPr>
      <dsp:spPr>
        <a:xfrm>
          <a:off x="2519395" y="716839"/>
          <a:ext cx="883566" cy="292751"/>
        </a:xfrm>
        <a:custGeom>
          <a:avLst/>
          <a:gdLst/>
          <a:ahLst/>
          <a:cxnLst/>
          <a:rect l="0" t="0" r="0" b="0"/>
          <a:pathLst>
            <a:path>
              <a:moveTo>
                <a:pt x="883566" y="0"/>
              </a:moveTo>
              <a:lnTo>
                <a:pt x="883566" y="144017"/>
              </a:lnTo>
              <a:lnTo>
                <a:pt x="0" y="144017"/>
              </a:lnTo>
              <a:lnTo>
                <a:pt x="0" y="29275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FE264D-E598-417E-BC9D-CA0945B16E62}">
      <dsp:nvSpPr>
        <dsp:cNvPr id="0" name=""/>
        <dsp:cNvSpPr/>
      </dsp:nvSpPr>
      <dsp:spPr>
        <a:xfrm>
          <a:off x="708258" y="716839"/>
          <a:ext cx="2694703" cy="294961"/>
        </a:xfrm>
        <a:custGeom>
          <a:avLst/>
          <a:gdLst/>
          <a:ahLst/>
          <a:cxnLst/>
          <a:rect l="0" t="0" r="0" b="0"/>
          <a:pathLst>
            <a:path>
              <a:moveTo>
                <a:pt x="2694703" y="0"/>
              </a:moveTo>
              <a:lnTo>
                <a:pt x="2694703" y="146226"/>
              </a:lnTo>
              <a:lnTo>
                <a:pt x="0" y="146226"/>
              </a:lnTo>
              <a:lnTo>
                <a:pt x="0" y="29496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5F1CC9-3F07-4EF5-AB19-5A7257BAB9E6}">
      <dsp:nvSpPr>
        <dsp:cNvPr id="0" name=""/>
        <dsp:cNvSpPr/>
      </dsp:nvSpPr>
      <dsp:spPr>
        <a:xfrm>
          <a:off x="2515217" y="8581"/>
          <a:ext cx="1775489" cy="708258"/>
        </a:xfrm>
        <a:prstGeom prst="roundRect">
          <a:avLst/>
        </a:prstGeom>
        <a:solidFill>
          <a:schemeClr val="accent1">
            <a:lumMod val="75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701"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INCOME PROTECTION</a:t>
          </a:r>
          <a:endParaRPr lang="en-CA" sz="1600" b="1" kern="1200"/>
        </a:p>
      </dsp:txBody>
      <dsp:txXfrm>
        <a:off x="2549791" y="43155"/>
        <a:ext cx="1706341" cy="639110"/>
      </dsp:txXfrm>
    </dsp:sp>
    <dsp:sp modelId="{4B67759B-C02B-4743-A301-421E681135C8}">
      <dsp:nvSpPr>
        <dsp:cNvPr id="0" name=""/>
        <dsp:cNvSpPr/>
      </dsp:nvSpPr>
      <dsp:spPr>
        <a:xfrm>
          <a:off x="2591298" y="74690"/>
          <a:ext cx="424954" cy="56660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BCBE22-3D29-4F95-BF82-2B7FC9F93234}">
      <dsp:nvSpPr>
        <dsp:cNvPr id="0" name=""/>
        <dsp:cNvSpPr/>
      </dsp:nvSpPr>
      <dsp:spPr>
        <a:xfrm>
          <a:off x="0" y="1011800"/>
          <a:ext cx="1416516" cy="708258"/>
        </a:xfrm>
        <a:prstGeom prst="roundRect">
          <a:avLst/>
        </a:prstGeom>
        <a:solidFill>
          <a:schemeClr val="accent4">
            <a:lumMod val="20000"/>
            <a:lumOff val="8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701"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INJURY</a:t>
          </a:r>
          <a:endParaRPr lang="en-CA" sz="1800" b="1" kern="1200">
            <a:solidFill>
              <a:schemeClr val="tx1"/>
            </a:solidFill>
          </a:endParaRPr>
        </a:p>
      </dsp:txBody>
      <dsp:txXfrm>
        <a:off x="34574" y="1046374"/>
        <a:ext cx="1347368" cy="639110"/>
      </dsp:txXfrm>
    </dsp:sp>
    <dsp:sp modelId="{21402084-257C-4D34-9EBB-FE463D877045}">
      <dsp:nvSpPr>
        <dsp:cNvPr id="0" name=""/>
        <dsp:cNvSpPr/>
      </dsp:nvSpPr>
      <dsp:spPr>
        <a:xfrm>
          <a:off x="72654" y="1099058"/>
          <a:ext cx="424954" cy="566606"/>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4600" b="-354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5C2CD9-543D-46F8-A368-7CCB6D35D92F}">
      <dsp:nvSpPr>
        <dsp:cNvPr id="0" name=""/>
        <dsp:cNvSpPr/>
      </dsp:nvSpPr>
      <dsp:spPr>
        <a:xfrm>
          <a:off x="1741990" y="1009591"/>
          <a:ext cx="1554810" cy="708258"/>
        </a:xfrm>
        <a:prstGeom prst="roundRect">
          <a:avLst/>
        </a:prstGeom>
        <a:solidFill>
          <a:schemeClr val="accent4">
            <a:lumMod val="20000"/>
            <a:lumOff val="8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701"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SICKNESS</a:t>
          </a:r>
          <a:endParaRPr lang="en-CA" sz="1800" b="1" kern="1200">
            <a:solidFill>
              <a:schemeClr val="tx1"/>
            </a:solidFill>
          </a:endParaRPr>
        </a:p>
      </dsp:txBody>
      <dsp:txXfrm>
        <a:off x="1776564" y="1044165"/>
        <a:ext cx="1485662" cy="639110"/>
      </dsp:txXfrm>
    </dsp:sp>
    <dsp:sp modelId="{41EA5036-1C57-4EB3-833E-BB7E9E799D24}">
      <dsp:nvSpPr>
        <dsp:cNvPr id="0" name=""/>
        <dsp:cNvSpPr/>
      </dsp:nvSpPr>
      <dsp:spPr>
        <a:xfrm>
          <a:off x="1825295" y="1080417"/>
          <a:ext cx="424954" cy="56660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58FDE9-43E3-45F9-AA24-C619C6A85C20}">
      <dsp:nvSpPr>
        <dsp:cNvPr id="0" name=""/>
        <dsp:cNvSpPr/>
      </dsp:nvSpPr>
      <dsp:spPr>
        <a:xfrm>
          <a:off x="3568092" y="1009591"/>
          <a:ext cx="1416516" cy="708258"/>
        </a:xfrm>
        <a:prstGeom prst="roundRect">
          <a:avLst/>
        </a:prstGeom>
        <a:solidFill>
          <a:schemeClr val="accent4">
            <a:lumMod val="20000"/>
            <a:lumOff val="8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701"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DEATH</a:t>
          </a:r>
          <a:endParaRPr lang="en-CA" sz="1800" b="1" kern="1200">
            <a:solidFill>
              <a:schemeClr val="tx1"/>
            </a:solidFill>
          </a:endParaRPr>
        </a:p>
      </dsp:txBody>
      <dsp:txXfrm>
        <a:off x="3602666" y="1044165"/>
        <a:ext cx="1347368" cy="639110"/>
      </dsp:txXfrm>
    </dsp:sp>
    <dsp:sp modelId="{842A6A44-39AA-4D9B-9C05-52D8482DD0ED}">
      <dsp:nvSpPr>
        <dsp:cNvPr id="0" name=""/>
        <dsp:cNvSpPr/>
      </dsp:nvSpPr>
      <dsp:spPr>
        <a:xfrm>
          <a:off x="3638918" y="1080417"/>
          <a:ext cx="424954" cy="566606"/>
        </a:xfrm>
        <a:prstGeom prst="rect">
          <a:avLst/>
        </a:prstGeom>
        <a:blipFill>
          <a:blip xmlns:r="http://schemas.openxmlformats.org/officeDocument/2006/relationships" r:embed="rId4"/>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1F5E79-1422-4C4F-A3CC-01B2186301EC}">
      <dsp:nvSpPr>
        <dsp:cNvPr id="0" name=""/>
        <dsp:cNvSpPr/>
      </dsp:nvSpPr>
      <dsp:spPr>
        <a:xfrm>
          <a:off x="5283905" y="1009591"/>
          <a:ext cx="1522018" cy="708258"/>
        </a:xfrm>
        <a:prstGeom prst="roundRect">
          <a:avLst/>
        </a:prstGeom>
        <a:solidFill>
          <a:schemeClr val="accent4">
            <a:lumMod val="20000"/>
            <a:lumOff val="8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4701"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chemeClr val="tx1"/>
              </a:solidFill>
            </a:rPr>
            <a:t>JOB</a:t>
          </a:r>
          <a:r>
            <a:rPr lang="en-US" sz="1800" kern="1200">
              <a:solidFill>
                <a:schemeClr val="tx1"/>
              </a:solidFill>
            </a:rPr>
            <a:t> </a:t>
          </a:r>
          <a:r>
            <a:rPr lang="en-US" sz="1800" b="1" kern="1200">
              <a:solidFill>
                <a:schemeClr val="tx1"/>
              </a:solidFill>
            </a:rPr>
            <a:t>LOSS</a:t>
          </a:r>
          <a:endParaRPr lang="en-CA" sz="1800" b="1" kern="1200">
            <a:solidFill>
              <a:schemeClr val="tx1"/>
            </a:solidFill>
          </a:endParaRPr>
        </a:p>
      </dsp:txBody>
      <dsp:txXfrm>
        <a:off x="5318479" y="1044165"/>
        <a:ext cx="1452870" cy="639110"/>
      </dsp:txXfrm>
    </dsp:sp>
    <dsp:sp modelId="{C5E81A3A-A016-4AFA-8FB7-C22452B967D8}">
      <dsp:nvSpPr>
        <dsp:cNvPr id="0" name=""/>
        <dsp:cNvSpPr/>
      </dsp:nvSpPr>
      <dsp:spPr>
        <a:xfrm>
          <a:off x="5405653" y="1080417"/>
          <a:ext cx="424954" cy="56660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D4783-DC48-43F0-9D04-7DC662AE947E}" type="datetimeFigureOut">
              <a:rPr lang="en-CA" smtClean="0"/>
              <a:t>2023-12-25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0A183-3160-4932-A898-A04ADD553360}" type="slidenum">
              <a:rPr lang="en-CA" smtClean="0"/>
              <a:t>‹#›</a:t>
            </a:fld>
            <a:endParaRPr lang="en-CA"/>
          </a:p>
        </p:txBody>
      </p:sp>
    </p:spTree>
    <p:extLst>
      <p:ext uri="{BB962C8B-B14F-4D97-AF65-F5344CB8AC3E}">
        <p14:creationId xmlns:p14="http://schemas.microsoft.com/office/powerpoint/2010/main" val="39301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8:notes"/>
          <p:cNvSpPr>
            <a:spLocks noGrp="1" noRot="1" noChangeAspect="1"/>
          </p:cNvSpPr>
          <p:nvPr>
            <p:ph type="sldImg" idx="2"/>
          </p:nvPr>
        </p:nvSpPr>
        <p:spPr>
          <a:xfrm>
            <a:off x="-138113" y="796925"/>
            <a:ext cx="3821113" cy="21510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4" name="Google Shape;524;p48:notes"/>
          <p:cNvSpPr txBox="1">
            <a:spLocks noGrp="1"/>
          </p:cNvSpPr>
          <p:nvPr>
            <p:ph type="body" idx="1"/>
          </p:nvPr>
        </p:nvSpPr>
        <p:spPr>
          <a:xfrm>
            <a:off x="354568" y="3066866"/>
            <a:ext cx="2836390" cy="2508889"/>
          </a:xfrm>
          <a:prstGeom prst="rect">
            <a:avLst/>
          </a:prstGeom>
          <a:noFill/>
          <a:ln>
            <a:noFill/>
          </a:ln>
        </p:spPr>
        <p:txBody>
          <a:bodyPr spcFirstLastPara="1" wrap="square" lIns="52350" tIns="26175" rIns="52350" bIns="261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Change color of grey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Lines adjust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Family home, white line missing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Provides shelter</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9 percentage theek kro</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9% people take benefit of all these --- then roof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Last– animation theek kro </a:t>
            </a:r>
            <a:endParaRPr>
              <a:latin typeface="Arial"/>
              <a:ea typeface="Arial"/>
              <a:cs typeface="Arial"/>
              <a:sym typeface="Arial"/>
            </a:endParaRPr>
          </a:p>
        </p:txBody>
      </p:sp>
      <p:sp>
        <p:nvSpPr>
          <p:cNvPr id="525" name="Google Shape;525;p48:notes"/>
          <p:cNvSpPr txBox="1"/>
          <p:nvPr/>
        </p:nvSpPr>
        <p:spPr>
          <a:xfrm>
            <a:off x="2008475" y="6052945"/>
            <a:ext cx="1536307" cy="319465"/>
          </a:xfrm>
          <a:prstGeom prst="rect">
            <a:avLst/>
          </a:prstGeom>
          <a:noFill/>
          <a:ln>
            <a:noFill/>
          </a:ln>
        </p:spPr>
        <p:txBody>
          <a:bodyPr spcFirstLastPara="1" wrap="square" lIns="52350" tIns="26175" rIns="52350" bIns="26175" anchor="t" anchorCtr="0">
            <a:no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rgbClr val="000000"/>
                </a:solidFill>
                <a:latin typeface="Arial"/>
                <a:ea typeface="Arial"/>
                <a:cs typeface="Arial"/>
                <a:sym typeface="Arial"/>
              </a:rPr>
              <a:t>1</a:t>
            </a:fld>
            <a:endParaRPr sz="10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52625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9:notes"/>
          <p:cNvSpPr>
            <a:spLocks noGrp="1" noRot="1" noChangeAspect="1"/>
          </p:cNvSpPr>
          <p:nvPr>
            <p:ph type="sldImg" idx="2"/>
          </p:nvPr>
        </p:nvSpPr>
        <p:spPr>
          <a:xfrm>
            <a:off x="-138113" y="796925"/>
            <a:ext cx="3821113" cy="21510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7" name="Google Shape;607;p49:notes"/>
          <p:cNvSpPr txBox="1">
            <a:spLocks noGrp="1"/>
          </p:cNvSpPr>
          <p:nvPr>
            <p:ph type="body" idx="1"/>
          </p:nvPr>
        </p:nvSpPr>
        <p:spPr>
          <a:xfrm>
            <a:off x="354568" y="3066866"/>
            <a:ext cx="2836390" cy="2508889"/>
          </a:xfrm>
          <a:prstGeom prst="rect">
            <a:avLst/>
          </a:prstGeom>
          <a:noFill/>
          <a:ln>
            <a:noFill/>
          </a:ln>
        </p:spPr>
        <p:txBody>
          <a:bodyPr spcFirstLastPara="1" wrap="square" lIns="52350" tIns="26175" rIns="52350" bIns="261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Change color of grey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Lines adjust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Family home, white line missing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Provides shelter</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9 percentage theek kro</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9% people take benefit of all these --- then roof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Last– animation theek kro </a:t>
            </a:r>
            <a:endParaRPr>
              <a:latin typeface="Arial"/>
              <a:ea typeface="Arial"/>
              <a:cs typeface="Arial"/>
              <a:sym typeface="Arial"/>
            </a:endParaRPr>
          </a:p>
        </p:txBody>
      </p:sp>
      <p:sp>
        <p:nvSpPr>
          <p:cNvPr id="608" name="Google Shape;608;p49:notes"/>
          <p:cNvSpPr txBox="1"/>
          <p:nvPr/>
        </p:nvSpPr>
        <p:spPr>
          <a:xfrm>
            <a:off x="2008475" y="6052945"/>
            <a:ext cx="1536307" cy="319465"/>
          </a:xfrm>
          <a:prstGeom prst="rect">
            <a:avLst/>
          </a:prstGeom>
          <a:noFill/>
          <a:ln>
            <a:noFill/>
          </a:ln>
        </p:spPr>
        <p:txBody>
          <a:bodyPr spcFirstLastPara="1" wrap="square" lIns="52350" tIns="26175" rIns="52350" bIns="26175" anchor="t" anchorCtr="0">
            <a:noAutofit/>
          </a:bodyPr>
          <a:lstStyle/>
          <a:p>
            <a:pPr marL="0" marR="0" lvl="0" indent="0" algn="l" rtl="0">
              <a:lnSpc>
                <a:spcPct val="100000"/>
              </a:lnSpc>
              <a:spcBef>
                <a:spcPts val="0"/>
              </a:spcBef>
              <a:spcAft>
                <a:spcPts val="0"/>
              </a:spcAft>
              <a:buNone/>
            </a:pPr>
            <a:fld id="{00000000-1234-1234-1234-123412341234}" type="slidenum">
              <a:rPr lang="en-US" sz="1000" b="0" i="0" u="none" strike="noStrike" cap="none">
                <a:solidFill>
                  <a:srgbClr val="000000"/>
                </a:solidFill>
                <a:latin typeface="Arial"/>
                <a:ea typeface="Arial"/>
                <a:cs typeface="Arial"/>
                <a:sym typeface="Arial"/>
              </a:rPr>
              <a:t>2</a:t>
            </a:fld>
            <a:endParaRPr sz="1000" b="0" i="0" u="none" strike="noStrike" cap="non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A80A183-3160-4932-A898-A04ADD553360}" type="slidenum">
              <a:rPr lang="en-CA" smtClean="0"/>
              <a:t>6</a:t>
            </a:fld>
            <a:endParaRPr lang="en-CA"/>
          </a:p>
        </p:txBody>
      </p:sp>
    </p:spTree>
    <p:extLst>
      <p:ext uri="{BB962C8B-B14F-4D97-AF65-F5344CB8AC3E}">
        <p14:creationId xmlns:p14="http://schemas.microsoft.com/office/powerpoint/2010/main" val="1406180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A905D-172F-4384-B887-F33C3CA3C8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C4D99C6-8093-47A9-98E4-5A3DDFF1EB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5BCFED7-440C-47E5-B886-42D4553F11FC}"/>
              </a:ext>
            </a:extLst>
          </p:cNvPr>
          <p:cNvSpPr>
            <a:spLocks noGrp="1"/>
          </p:cNvSpPr>
          <p:nvPr>
            <p:ph type="dt" sz="half" idx="10"/>
          </p:nvPr>
        </p:nvSpPr>
        <p:spPr/>
        <p:txBody>
          <a:bodyPr/>
          <a:lstStyle/>
          <a:p>
            <a:fld id="{E4CBD1BC-443F-46F9-AFBC-FB12CB1FF878}" type="datetime1">
              <a:rPr lang="en-CA" smtClean="0"/>
              <a:t>2023-12-25</a:t>
            </a:fld>
            <a:endParaRPr lang="en-CA"/>
          </a:p>
        </p:txBody>
      </p:sp>
      <p:sp>
        <p:nvSpPr>
          <p:cNvPr id="5" name="Footer Placeholder 4">
            <a:extLst>
              <a:ext uri="{FF2B5EF4-FFF2-40B4-BE49-F238E27FC236}">
                <a16:creationId xmlns:a16="http://schemas.microsoft.com/office/drawing/2014/main" id="{E3C1D8EE-3FFF-4928-A8BD-9805C21BFE96}"/>
              </a:ext>
            </a:extLst>
          </p:cNvPr>
          <p:cNvSpPr>
            <a:spLocks noGrp="1"/>
          </p:cNvSpPr>
          <p:nvPr>
            <p:ph type="ftr" sz="quarter" idx="11"/>
          </p:nvPr>
        </p:nvSpPr>
        <p:spPr/>
        <p:txBody>
          <a:bodyPr/>
          <a:lstStyle/>
          <a:p>
            <a:r>
              <a:rPr lang="en-CA"/>
              <a:t>* For Illustration Purpose Only</a:t>
            </a:r>
          </a:p>
        </p:txBody>
      </p:sp>
      <p:sp>
        <p:nvSpPr>
          <p:cNvPr id="6" name="Slide Number Placeholder 5">
            <a:extLst>
              <a:ext uri="{FF2B5EF4-FFF2-40B4-BE49-F238E27FC236}">
                <a16:creationId xmlns:a16="http://schemas.microsoft.com/office/drawing/2014/main" id="{43FA017D-070A-454D-90B0-9DE8675FD40B}"/>
              </a:ext>
            </a:extLst>
          </p:cNvPr>
          <p:cNvSpPr>
            <a:spLocks noGrp="1"/>
          </p:cNvSpPr>
          <p:nvPr>
            <p:ph type="sldNum" sz="quarter" idx="12"/>
          </p:nvPr>
        </p:nvSpPr>
        <p:spPr/>
        <p:txBody>
          <a:bodyPr/>
          <a:lstStyle/>
          <a:p>
            <a:fld id="{C95F59DD-04E7-43AB-A0F2-74369F8AB9E8}" type="slidenum">
              <a:rPr lang="en-CA" smtClean="0"/>
              <a:t>‹#›</a:t>
            </a:fld>
            <a:endParaRPr lang="en-CA"/>
          </a:p>
        </p:txBody>
      </p:sp>
    </p:spTree>
    <p:extLst>
      <p:ext uri="{BB962C8B-B14F-4D97-AF65-F5344CB8AC3E}">
        <p14:creationId xmlns:p14="http://schemas.microsoft.com/office/powerpoint/2010/main" val="365555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E3FE-A97E-4D82-BB21-DDD9D09057E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97BB083-AEDF-45D3-B34B-188417BB83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69E8EF1-8083-4D13-A614-2D5277DF97BF}"/>
              </a:ext>
            </a:extLst>
          </p:cNvPr>
          <p:cNvSpPr>
            <a:spLocks noGrp="1"/>
          </p:cNvSpPr>
          <p:nvPr>
            <p:ph type="dt" sz="half" idx="10"/>
          </p:nvPr>
        </p:nvSpPr>
        <p:spPr/>
        <p:txBody>
          <a:bodyPr/>
          <a:lstStyle/>
          <a:p>
            <a:fld id="{AF4CC485-F318-498F-98ED-40B1146FC16F}" type="datetime1">
              <a:rPr lang="en-CA" smtClean="0"/>
              <a:t>2023-12-25</a:t>
            </a:fld>
            <a:endParaRPr lang="en-CA"/>
          </a:p>
        </p:txBody>
      </p:sp>
      <p:sp>
        <p:nvSpPr>
          <p:cNvPr id="5" name="Footer Placeholder 4">
            <a:extLst>
              <a:ext uri="{FF2B5EF4-FFF2-40B4-BE49-F238E27FC236}">
                <a16:creationId xmlns:a16="http://schemas.microsoft.com/office/drawing/2014/main" id="{426BE786-0308-4EFF-B9FD-22BAD9633B60}"/>
              </a:ext>
            </a:extLst>
          </p:cNvPr>
          <p:cNvSpPr>
            <a:spLocks noGrp="1"/>
          </p:cNvSpPr>
          <p:nvPr>
            <p:ph type="ftr" sz="quarter" idx="11"/>
          </p:nvPr>
        </p:nvSpPr>
        <p:spPr/>
        <p:txBody>
          <a:bodyPr/>
          <a:lstStyle/>
          <a:p>
            <a:r>
              <a:rPr lang="en-CA"/>
              <a:t>* For Illustration Purpose Only</a:t>
            </a:r>
          </a:p>
        </p:txBody>
      </p:sp>
      <p:sp>
        <p:nvSpPr>
          <p:cNvPr id="6" name="Slide Number Placeholder 5">
            <a:extLst>
              <a:ext uri="{FF2B5EF4-FFF2-40B4-BE49-F238E27FC236}">
                <a16:creationId xmlns:a16="http://schemas.microsoft.com/office/drawing/2014/main" id="{FD14A228-D8A9-437A-B172-07C0E7637B3B}"/>
              </a:ext>
            </a:extLst>
          </p:cNvPr>
          <p:cNvSpPr>
            <a:spLocks noGrp="1"/>
          </p:cNvSpPr>
          <p:nvPr>
            <p:ph type="sldNum" sz="quarter" idx="12"/>
          </p:nvPr>
        </p:nvSpPr>
        <p:spPr/>
        <p:txBody>
          <a:bodyPr/>
          <a:lstStyle/>
          <a:p>
            <a:fld id="{C95F59DD-04E7-43AB-A0F2-74369F8AB9E8}" type="slidenum">
              <a:rPr lang="en-CA" smtClean="0"/>
              <a:t>‹#›</a:t>
            </a:fld>
            <a:endParaRPr lang="en-CA"/>
          </a:p>
        </p:txBody>
      </p:sp>
    </p:spTree>
    <p:extLst>
      <p:ext uri="{BB962C8B-B14F-4D97-AF65-F5344CB8AC3E}">
        <p14:creationId xmlns:p14="http://schemas.microsoft.com/office/powerpoint/2010/main" val="109811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58FCF-0DB2-4BC6-9936-E45A899F43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630173-3D13-4313-95BC-F8F30268B9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0305FD9-4482-4233-BE3F-47354CA42575}"/>
              </a:ext>
            </a:extLst>
          </p:cNvPr>
          <p:cNvSpPr>
            <a:spLocks noGrp="1"/>
          </p:cNvSpPr>
          <p:nvPr>
            <p:ph type="dt" sz="half" idx="10"/>
          </p:nvPr>
        </p:nvSpPr>
        <p:spPr/>
        <p:txBody>
          <a:bodyPr/>
          <a:lstStyle/>
          <a:p>
            <a:fld id="{8F7845C1-8F83-4605-9830-7AADF74C1321}" type="datetime1">
              <a:rPr lang="en-CA" smtClean="0"/>
              <a:t>2023-12-25</a:t>
            </a:fld>
            <a:endParaRPr lang="en-CA"/>
          </a:p>
        </p:txBody>
      </p:sp>
      <p:sp>
        <p:nvSpPr>
          <p:cNvPr id="5" name="Footer Placeholder 4">
            <a:extLst>
              <a:ext uri="{FF2B5EF4-FFF2-40B4-BE49-F238E27FC236}">
                <a16:creationId xmlns:a16="http://schemas.microsoft.com/office/drawing/2014/main" id="{1BEF89A8-55ED-465E-A250-0A3E49FA98BA}"/>
              </a:ext>
            </a:extLst>
          </p:cNvPr>
          <p:cNvSpPr>
            <a:spLocks noGrp="1"/>
          </p:cNvSpPr>
          <p:nvPr>
            <p:ph type="ftr" sz="quarter" idx="11"/>
          </p:nvPr>
        </p:nvSpPr>
        <p:spPr/>
        <p:txBody>
          <a:bodyPr/>
          <a:lstStyle/>
          <a:p>
            <a:r>
              <a:rPr lang="en-CA"/>
              <a:t>* For Illustration Purpose Only</a:t>
            </a:r>
          </a:p>
        </p:txBody>
      </p:sp>
      <p:sp>
        <p:nvSpPr>
          <p:cNvPr id="6" name="Slide Number Placeholder 5">
            <a:extLst>
              <a:ext uri="{FF2B5EF4-FFF2-40B4-BE49-F238E27FC236}">
                <a16:creationId xmlns:a16="http://schemas.microsoft.com/office/drawing/2014/main" id="{242591D8-20DB-4BC5-990F-A8664F7CF48E}"/>
              </a:ext>
            </a:extLst>
          </p:cNvPr>
          <p:cNvSpPr>
            <a:spLocks noGrp="1"/>
          </p:cNvSpPr>
          <p:nvPr>
            <p:ph type="sldNum" sz="quarter" idx="12"/>
          </p:nvPr>
        </p:nvSpPr>
        <p:spPr/>
        <p:txBody>
          <a:bodyPr/>
          <a:lstStyle/>
          <a:p>
            <a:fld id="{C95F59DD-04E7-43AB-A0F2-74369F8AB9E8}" type="slidenum">
              <a:rPr lang="en-CA" smtClean="0"/>
              <a:t>‹#›</a:t>
            </a:fld>
            <a:endParaRPr lang="en-CA"/>
          </a:p>
        </p:txBody>
      </p:sp>
    </p:spTree>
    <p:extLst>
      <p:ext uri="{BB962C8B-B14F-4D97-AF65-F5344CB8AC3E}">
        <p14:creationId xmlns:p14="http://schemas.microsoft.com/office/powerpoint/2010/main" val="147172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42864"/>
            <a:ext cx="8798984" cy="542237"/>
          </a:xfrm>
          <a:prstGeom prst="rect">
            <a:avLst/>
          </a:prstGeom>
        </p:spPr>
        <p:txBody>
          <a:bodyPr lIns="81633" tIns="40817" rIns="81633" bIns="40817"/>
          <a:lstStyle/>
          <a:p>
            <a:r>
              <a:rPr lang="en-US"/>
              <a:t>Click to edit Master title style</a:t>
            </a:r>
            <a:endParaRPr lang="en-CA"/>
          </a:p>
        </p:txBody>
      </p:sp>
      <p:sp>
        <p:nvSpPr>
          <p:cNvPr id="7" name="Table Placeholder 6"/>
          <p:cNvSpPr>
            <a:spLocks noGrp="1"/>
          </p:cNvSpPr>
          <p:nvPr>
            <p:ph type="tbl" sz="quarter" idx="12"/>
          </p:nvPr>
        </p:nvSpPr>
        <p:spPr>
          <a:xfrm>
            <a:off x="609600" y="1701800"/>
            <a:ext cx="10983384" cy="4013200"/>
          </a:xfrm>
          <a:prstGeom prst="rect">
            <a:avLst/>
          </a:prstGeom>
        </p:spPr>
        <p:txBody>
          <a:bodyPr lIns="81633" tIns="40817" rIns="81633" bIns="40817" rtlCol="0">
            <a:normAutofit/>
          </a:bodyPr>
          <a:lstStyle/>
          <a:p>
            <a:pPr lvl="0"/>
            <a:endParaRPr lang="en-CA" noProof="0"/>
          </a:p>
        </p:txBody>
      </p:sp>
      <p:sp>
        <p:nvSpPr>
          <p:cNvPr id="6" name="Text Placeholder 14"/>
          <p:cNvSpPr>
            <a:spLocks noGrp="1"/>
          </p:cNvSpPr>
          <p:nvPr>
            <p:ph type="body" sz="quarter" idx="15"/>
          </p:nvPr>
        </p:nvSpPr>
        <p:spPr>
          <a:xfrm>
            <a:off x="609600" y="5952233"/>
            <a:ext cx="10972800" cy="207081"/>
          </a:xfrm>
          <a:prstGeom prst="rect">
            <a:avLst/>
          </a:prstGeom>
        </p:spPr>
        <p:txBody>
          <a:bodyPr lIns="81633" tIns="40817" rIns="81633" bIns="40817" rtlCol="0">
            <a:spAutoFit/>
          </a:bodyPr>
          <a:lstStyle>
            <a:lvl1pPr marL="0" indent="0" algn="l" defTabSz="816331" rtl="0" eaLnBrk="1" latinLnBrk="0" hangingPunct="1">
              <a:lnSpc>
                <a:spcPct val="90000"/>
              </a:lnSpc>
              <a:spcBef>
                <a:spcPts val="0"/>
              </a:spcBef>
              <a:spcAft>
                <a:spcPts val="0"/>
              </a:spcAft>
              <a:buFontTx/>
              <a:buNone/>
              <a:defRPr lang="en-US" sz="900" kern="1200" dirty="0">
                <a:solidFill>
                  <a:srgbClr val="959999"/>
                </a:solidFill>
                <a:latin typeface="+mn-lt"/>
                <a:ea typeface="+mn-ea"/>
                <a:cs typeface="+mn-cs"/>
              </a:defRPr>
            </a:lvl1pPr>
            <a:lvl2pPr>
              <a:buFontTx/>
              <a:buNone/>
              <a:defRPr sz="1000">
                <a:solidFill>
                  <a:schemeClr val="tx1"/>
                </a:solidFill>
              </a:defRPr>
            </a:lvl2pPr>
            <a:lvl3pPr>
              <a:buFontTx/>
              <a:buNone/>
              <a:defRPr sz="1000">
                <a:solidFill>
                  <a:schemeClr val="tx1"/>
                </a:solidFill>
              </a:defRPr>
            </a:lvl3pPr>
            <a:lvl4pPr>
              <a:buFontTx/>
              <a:buNone/>
              <a:defRPr sz="1000">
                <a:solidFill>
                  <a:schemeClr val="tx1"/>
                </a:solidFill>
              </a:defRPr>
            </a:lvl4pPr>
            <a:lvl5pPr>
              <a:buFontTx/>
              <a:buNone/>
              <a:defRPr sz="1000">
                <a:solidFill>
                  <a:schemeClr val="tx1"/>
                </a:solidFill>
              </a:defRPr>
            </a:lvl5pPr>
          </a:lstStyle>
          <a:p>
            <a:pPr lvl="0"/>
            <a:r>
              <a:rPr lang="en-US"/>
              <a:t>Click to edit Master text styles</a:t>
            </a:r>
          </a:p>
        </p:txBody>
      </p:sp>
      <p:sp>
        <p:nvSpPr>
          <p:cNvPr id="5" name="Date Placeholder 3"/>
          <p:cNvSpPr>
            <a:spLocks noGrp="1"/>
          </p:cNvSpPr>
          <p:nvPr>
            <p:ph type="dt" sz="half" idx="16"/>
          </p:nvPr>
        </p:nvSpPr>
        <p:spPr>
          <a:xfrm>
            <a:off x="609600" y="6418263"/>
            <a:ext cx="2844800" cy="188912"/>
          </a:xfrm>
          <a:prstGeom prst="rect">
            <a:avLst/>
          </a:prstGeom>
        </p:spPr>
        <p:txBody>
          <a:bodyPr lIns="81633" tIns="40817" rIns="81633" bIns="40817"/>
          <a:lstStyle>
            <a:lvl1pPr>
              <a:defRPr/>
            </a:lvl1pPr>
          </a:lstStyle>
          <a:p>
            <a:pPr>
              <a:defRPr/>
            </a:pPr>
            <a:fld id="{92FC2A8B-EFE1-4DE3-8AAA-01C13EF9BBE2}" type="datetimeFigureOut">
              <a:rPr lang="en-US">
                <a:solidFill>
                  <a:prstClr val="black"/>
                </a:solidFill>
              </a:rPr>
              <a:pPr>
                <a:defRPr/>
              </a:pPr>
              <a:t>12/25/2023</a:t>
            </a:fld>
            <a:endParaRPr>
              <a:solidFill>
                <a:prstClr val="black"/>
              </a:solidFill>
            </a:endParaRPr>
          </a:p>
        </p:txBody>
      </p:sp>
    </p:spTree>
    <p:extLst>
      <p:ext uri="{BB962C8B-B14F-4D97-AF65-F5344CB8AC3E}">
        <p14:creationId xmlns:p14="http://schemas.microsoft.com/office/powerpoint/2010/main" val="3078374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F1B69-F7ED-4809-A6F9-7AFD64130AD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F0BD7C3-2413-4E70-A936-31560C4798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380A89-9F5E-4641-A143-30932640BC25}"/>
              </a:ext>
            </a:extLst>
          </p:cNvPr>
          <p:cNvSpPr>
            <a:spLocks noGrp="1"/>
          </p:cNvSpPr>
          <p:nvPr>
            <p:ph type="dt" sz="half" idx="10"/>
          </p:nvPr>
        </p:nvSpPr>
        <p:spPr/>
        <p:txBody>
          <a:bodyPr/>
          <a:lstStyle/>
          <a:p>
            <a:fld id="{E470865A-FF8E-474F-A302-AE495142D8AD}" type="datetime1">
              <a:rPr lang="en-CA" smtClean="0"/>
              <a:t>2023-12-25</a:t>
            </a:fld>
            <a:endParaRPr lang="en-CA"/>
          </a:p>
        </p:txBody>
      </p:sp>
      <p:sp>
        <p:nvSpPr>
          <p:cNvPr id="5" name="Footer Placeholder 4">
            <a:extLst>
              <a:ext uri="{FF2B5EF4-FFF2-40B4-BE49-F238E27FC236}">
                <a16:creationId xmlns:a16="http://schemas.microsoft.com/office/drawing/2014/main" id="{9B3FA6DE-775C-4392-BB8E-FDD88A2446B9}"/>
              </a:ext>
            </a:extLst>
          </p:cNvPr>
          <p:cNvSpPr>
            <a:spLocks noGrp="1"/>
          </p:cNvSpPr>
          <p:nvPr>
            <p:ph type="ftr" sz="quarter" idx="11"/>
          </p:nvPr>
        </p:nvSpPr>
        <p:spPr/>
        <p:txBody>
          <a:bodyPr/>
          <a:lstStyle/>
          <a:p>
            <a:r>
              <a:rPr lang="en-CA"/>
              <a:t>* For Illustration Purpose Only</a:t>
            </a:r>
          </a:p>
        </p:txBody>
      </p:sp>
      <p:sp>
        <p:nvSpPr>
          <p:cNvPr id="6" name="Slide Number Placeholder 5">
            <a:extLst>
              <a:ext uri="{FF2B5EF4-FFF2-40B4-BE49-F238E27FC236}">
                <a16:creationId xmlns:a16="http://schemas.microsoft.com/office/drawing/2014/main" id="{5961A7B0-CFE2-4569-BCDB-28E22D6F163A}"/>
              </a:ext>
            </a:extLst>
          </p:cNvPr>
          <p:cNvSpPr>
            <a:spLocks noGrp="1"/>
          </p:cNvSpPr>
          <p:nvPr>
            <p:ph type="sldNum" sz="quarter" idx="12"/>
          </p:nvPr>
        </p:nvSpPr>
        <p:spPr/>
        <p:txBody>
          <a:bodyPr/>
          <a:lstStyle/>
          <a:p>
            <a:fld id="{C95F59DD-04E7-43AB-A0F2-74369F8AB9E8}" type="slidenum">
              <a:rPr lang="en-CA" smtClean="0"/>
              <a:t>‹#›</a:t>
            </a:fld>
            <a:endParaRPr lang="en-CA"/>
          </a:p>
        </p:txBody>
      </p:sp>
    </p:spTree>
    <p:extLst>
      <p:ext uri="{BB962C8B-B14F-4D97-AF65-F5344CB8AC3E}">
        <p14:creationId xmlns:p14="http://schemas.microsoft.com/office/powerpoint/2010/main" val="82078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C26F4-EC19-4628-BC8B-561AFB5C54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D26FC1B-C9BF-451C-9627-8BCA2D7F15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C38830-5403-4866-ACD1-48098DC0155E}"/>
              </a:ext>
            </a:extLst>
          </p:cNvPr>
          <p:cNvSpPr>
            <a:spLocks noGrp="1"/>
          </p:cNvSpPr>
          <p:nvPr>
            <p:ph type="dt" sz="half" idx="10"/>
          </p:nvPr>
        </p:nvSpPr>
        <p:spPr/>
        <p:txBody>
          <a:bodyPr/>
          <a:lstStyle/>
          <a:p>
            <a:fld id="{868624BB-DD14-446A-B27B-3AF91F1144B0}" type="datetime1">
              <a:rPr lang="en-CA" smtClean="0"/>
              <a:t>2023-12-25</a:t>
            </a:fld>
            <a:endParaRPr lang="en-CA"/>
          </a:p>
        </p:txBody>
      </p:sp>
      <p:sp>
        <p:nvSpPr>
          <p:cNvPr id="5" name="Footer Placeholder 4">
            <a:extLst>
              <a:ext uri="{FF2B5EF4-FFF2-40B4-BE49-F238E27FC236}">
                <a16:creationId xmlns:a16="http://schemas.microsoft.com/office/drawing/2014/main" id="{12DEEA0C-ED20-4C0C-A49C-8D161F768AB5}"/>
              </a:ext>
            </a:extLst>
          </p:cNvPr>
          <p:cNvSpPr>
            <a:spLocks noGrp="1"/>
          </p:cNvSpPr>
          <p:nvPr>
            <p:ph type="ftr" sz="quarter" idx="11"/>
          </p:nvPr>
        </p:nvSpPr>
        <p:spPr/>
        <p:txBody>
          <a:bodyPr/>
          <a:lstStyle/>
          <a:p>
            <a:r>
              <a:rPr lang="en-CA"/>
              <a:t>* For Illustration Purpose Only</a:t>
            </a:r>
          </a:p>
        </p:txBody>
      </p:sp>
      <p:sp>
        <p:nvSpPr>
          <p:cNvPr id="6" name="Slide Number Placeholder 5">
            <a:extLst>
              <a:ext uri="{FF2B5EF4-FFF2-40B4-BE49-F238E27FC236}">
                <a16:creationId xmlns:a16="http://schemas.microsoft.com/office/drawing/2014/main" id="{3B2A7AA4-F286-4612-9255-DA65F8CF1EC5}"/>
              </a:ext>
            </a:extLst>
          </p:cNvPr>
          <p:cNvSpPr>
            <a:spLocks noGrp="1"/>
          </p:cNvSpPr>
          <p:nvPr>
            <p:ph type="sldNum" sz="quarter" idx="12"/>
          </p:nvPr>
        </p:nvSpPr>
        <p:spPr/>
        <p:txBody>
          <a:bodyPr/>
          <a:lstStyle/>
          <a:p>
            <a:fld id="{C95F59DD-04E7-43AB-A0F2-74369F8AB9E8}" type="slidenum">
              <a:rPr lang="en-CA" smtClean="0"/>
              <a:t>‹#›</a:t>
            </a:fld>
            <a:endParaRPr lang="en-CA"/>
          </a:p>
        </p:txBody>
      </p:sp>
    </p:spTree>
    <p:extLst>
      <p:ext uri="{BB962C8B-B14F-4D97-AF65-F5344CB8AC3E}">
        <p14:creationId xmlns:p14="http://schemas.microsoft.com/office/powerpoint/2010/main" val="66267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20AC-39F3-4179-A597-382F6A0C784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1ECE112-5377-4041-BC15-7DFED8FAFB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EDBCAAE-F9E3-4DAA-8D09-693345B20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7CDE27E-311A-4887-A408-D2DBE0AFAD5A}"/>
              </a:ext>
            </a:extLst>
          </p:cNvPr>
          <p:cNvSpPr>
            <a:spLocks noGrp="1"/>
          </p:cNvSpPr>
          <p:nvPr>
            <p:ph type="dt" sz="half" idx="10"/>
          </p:nvPr>
        </p:nvSpPr>
        <p:spPr/>
        <p:txBody>
          <a:bodyPr/>
          <a:lstStyle/>
          <a:p>
            <a:fld id="{71982182-CDE7-4D2F-9EBC-CEFEE48FD145}" type="datetime1">
              <a:rPr lang="en-CA" smtClean="0"/>
              <a:t>2023-12-25</a:t>
            </a:fld>
            <a:endParaRPr lang="en-CA"/>
          </a:p>
        </p:txBody>
      </p:sp>
      <p:sp>
        <p:nvSpPr>
          <p:cNvPr id="6" name="Footer Placeholder 5">
            <a:extLst>
              <a:ext uri="{FF2B5EF4-FFF2-40B4-BE49-F238E27FC236}">
                <a16:creationId xmlns:a16="http://schemas.microsoft.com/office/drawing/2014/main" id="{6580DE14-5799-499C-A548-366897E5EDF1}"/>
              </a:ext>
            </a:extLst>
          </p:cNvPr>
          <p:cNvSpPr>
            <a:spLocks noGrp="1"/>
          </p:cNvSpPr>
          <p:nvPr>
            <p:ph type="ftr" sz="quarter" idx="11"/>
          </p:nvPr>
        </p:nvSpPr>
        <p:spPr/>
        <p:txBody>
          <a:bodyPr/>
          <a:lstStyle/>
          <a:p>
            <a:r>
              <a:rPr lang="en-CA"/>
              <a:t>* For Illustration Purpose Only</a:t>
            </a:r>
          </a:p>
        </p:txBody>
      </p:sp>
      <p:sp>
        <p:nvSpPr>
          <p:cNvPr id="7" name="Slide Number Placeholder 6">
            <a:extLst>
              <a:ext uri="{FF2B5EF4-FFF2-40B4-BE49-F238E27FC236}">
                <a16:creationId xmlns:a16="http://schemas.microsoft.com/office/drawing/2014/main" id="{F081CA97-FC1B-41E9-8D64-5402296B9E86}"/>
              </a:ext>
            </a:extLst>
          </p:cNvPr>
          <p:cNvSpPr>
            <a:spLocks noGrp="1"/>
          </p:cNvSpPr>
          <p:nvPr>
            <p:ph type="sldNum" sz="quarter" idx="12"/>
          </p:nvPr>
        </p:nvSpPr>
        <p:spPr/>
        <p:txBody>
          <a:bodyPr/>
          <a:lstStyle/>
          <a:p>
            <a:fld id="{C95F59DD-04E7-43AB-A0F2-74369F8AB9E8}" type="slidenum">
              <a:rPr lang="en-CA" smtClean="0"/>
              <a:t>‹#›</a:t>
            </a:fld>
            <a:endParaRPr lang="en-CA"/>
          </a:p>
        </p:txBody>
      </p:sp>
    </p:spTree>
    <p:extLst>
      <p:ext uri="{BB962C8B-B14F-4D97-AF65-F5344CB8AC3E}">
        <p14:creationId xmlns:p14="http://schemas.microsoft.com/office/powerpoint/2010/main" val="234682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9396-6E96-46A3-9C3D-041E9C947F2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A7FCC7-F2A1-4B06-9808-AE9C7E2FCD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0B8B9A-FC9E-4AD4-AA43-8C40A9F1D4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19D7E8C-BEE8-4093-9F9C-07D4A584BE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D25FB2-737F-4D5C-BE3B-746337F2CA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A596D63-AA82-40D9-9036-F02E6C65660B}"/>
              </a:ext>
            </a:extLst>
          </p:cNvPr>
          <p:cNvSpPr>
            <a:spLocks noGrp="1"/>
          </p:cNvSpPr>
          <p:nvPr>
            <p:ph type="dt" sz="half" idx="10"/>
          </p:nvPr>
        </p:nvSpPr>
        <p:spPr/>
        <p:txBody>
          <a:bodyPr/>
          <a:lstStyle/>
          <a:p>
            <a:fld id="{BD7614C6-FA4D-4CC8-BE24-9DA857B24CA4}" type="datetime1">
              <a:rPr lang="en-CA" smtClean="0"/>
              <a:t>2023-12-25</a:t>
            </a:fld>
            <a:endParaRPr lang="en-CA"/>
          </a:p>
        </p:txBody>
      </p:sp>
      <p:sp>
        <p:nvSpPr>
          <p:cNvPr id="8" name="Footer Placeholder 7">
            <a:extLst>
              <a:ext uri="{FF2B5EF4-FFF2-40B4-BE49-F238E27FC236}">
                <a16:creationId xmlns:a16="http://schemas.microsoft.com/office/drawing/2014/main" id="{0C186F15-8E2D-4985-8913-739A149BEB99}"/>
              </a:ext>
            </a:extLst>
          </p:cNvPr>
          <p:cNvSpPr>
            <a:spLocks noGrp="1"/>
          </p:cNvSpPr>
          <p:nvPr>
            <p:ph type="ftr" sz="quarter" idx="11"/>
          </p:nvPr>
        </p:nvSpPr>
        <p:spPr/>
        <p:txBody>
          <a:bodyPr/>
          <a:lstStyle/>
          <a:p>
            <a:r>
              <a:rPr lang="en-CA"/>
              <a:t>* For Illustration Purpose Only</a:t>
            </a:r>
          </a:p>
        </p:txBody>
      </p:sp>
      <p:sp>
        <p:nvSpPr>
          <p:cNvPr id="9" name="Slide Number Placeholder 8">
            <a:extLst>
              <a:ext uri="{FF2B5EF4-FFF2-40B4-BE49-F238E27FC236}">
                <a16:creationId xmlns:a16="http://schemas.microsoft.com/office/drawing/2014/main" id="{7825B49E-73E7-4E0F-BDD0-FA32E66053EB}"/>
              </a:ext>
            </a:extLst>
          </p:cNvPr>
          <p:cNvSpPr>
            <a:spLocks noGrp="1"/>
          </p:cNvSpPr>
          <p:nvPr>
            <p:ph type="sldNum" sz="quarter" idx="12"/>
          </p:nvPr>
        </p:nvSpPr>
        <p:spPr/>
        <p:txBody>
          <a:bodyPr/>
          <a:lstStyle/>
          <a:p>
            <a:fld id="{C95F59DD-04E7-43AB-A0F2-74369F8AB9E8}" type="slidenum">
              <a:rPr lang="en-CA" smtClean="0"/>
              <a:t>‹#›</a:t>
            </a:fld>
            <a:endParaRPr lang="en-CA"/>
          </a:p>
        </p:txBody>
      </p:sp>
    </p:spTree>
    <p:extLst>
      <p:ext uri="{BB962C8B-B14F-4D97-AF65-F5344CB8AC3E}">
        <p14:creationId xmlns:p14="http://schemas.microsoft.com/office/powerpoint/2010/main" val="104446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BB82-5348-48B6-8103-819B03A73A1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B4A399C-1620-45E9-8C3B-E7CA1F83CEA2}"/>
              </a:ext>
            </a:extLst>
          </p:cNvPr>
          <p:cNvSpPr>
            <a:spLocks noGrp="1"/>
          </p:cNvSpPr>
          <p:nvPr>
            <p:ph type="dt" sz="half" idx="10"/>
          </p:nvPr>
        </p:nvSpPr>
        <p:spPr/>
        <p:txBody>
          <a:bodyPr/>
          <a:lstStyle/>
          <a:p>
            <a:fld id="{97CFF20F-6D13-4934-AA5E-6994A589BAD4}" type="datetime1">
              <a:rPr lang="en-CA" smtClean="0"/>
              <a:t>2023-12-25</a:t>
            </a:fld>
            <a:endParaRPr lang="en-CA"/>
          </a:p>
        </p:txBody>
      </p:sp>
      <p:sp>
        <p:nvSpPr>
          <p:cNvPr id="4" name="Footer Placeholder 3">
            <a:extLst>
              <a:ext uri="{FF2B5EF4-FFF2-40B4-BE49-F238E27FC236}">
                <a16:creationId xmlns:a16="http://schemas.microsoft.com/office/drawing/2014/main" id="{4BD765F1-92D0-4306-8B97-0F149D223134}"/>
              </a:ext>
            </a:extLst>
          </p:cNvPr>
          <p:cNvSpPr>
            <a:spLocks noGrp="1"/>
          </p:cNvSpPr>
          <p:nvPr>
            <p:ph type="ftr" sz="quarter" idx="11"/>
          </p:nvPr>
        </p:nvSpPr>
        <p:spPr/>
        <p:txBody>
          <a:bodyPr/>
          <a:lstStyle/>
          <a:p>
            <a:r>
              <a:rPr lang="en-CA"/>
              <a:t>* For Illustration Purpose Only</a:t>
            </a:r>
          </a:p>
        </p:txBody>
      </p:sp>
      <p:sp>
        <p:nvSpPr>
          <p:cNvPr id="5" name="Slide Number Placeholder 4">
            <a:extLst>
              <a:ext uri="{FF2B5EF4-FFF2-40B4-BE49-F238E27FC236}">
                <a16:creationId xmlns:a16="http://schemas.microsoft.com/office/drawing/2014/main" id="{FE0A5B94-92F6-4DB2-913F-FF80B0D886F3}"/>
              </a:ext>
            </a:extLst>
          </p:cNvPr>
          <p:cNvSpPr>
            <a:spLocks noGrp="1"/>
          </p:cNvSpPr>
          <p:nvPr>
            <p:ph type="sldNum" sz="quarter" idx="12"/>
          </p:nvPr>
        </p:nvSpPr>
        <p:spPr/>
        <p:txBody>
          <a:bodyPr/>
          <a:lstStyle/>
          <a:p>
            <a:fld id="{C95F59DD-04E7-43AB-A0F2-74369F8AB9E8}" type="slidenum">
              <a:rPr lang="en-CA" smtClean="0"/>
              <a:t>‹#›</a:t>
            </a:fld>
            <a:endParaRPr lang="en-CA"/>
          </a:p>
        </p:txBody>
      </p:sp>
    </p:spTree>
    <p:extLst>
      <p:ext uri="{BB962C8B-B14F-4D97-AF65-F5344CB8AC3E}">
        <p14:creationId xmlns:p14="http://schemas.microsoft.com/office/powerpoint/2010/main" val="253984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37F635-7A60-4F46-BF46-8C4FE4511658}"/>
              </a:ext>
            </a:extLst>
          </p:cNvPr>
          <p:cNvSpPr>
            <a:spLocks noGrp="1"/>
          </p:cNvSpPr>
          <p:nvPr>
            <p:ph type="dt" sz="half" idx="10"/>
          </p:nvPr>
        </p:nvSpPr>
        <p:spPr/>
        <p:txBody>
          <a:bodyPr/>
          <a:lstStyle/>
          <a:p>
            <a:fld id="{60F7A47E-50F8-4D09-9FB7-C4805206BC97}" type="datetime1">
              <a:rPr lang="en-CA" smtClean="0"/>
              <a:t>2023-12-25</a:t>
            </a:fld>
            <a:endParaRPr lang="en-CA"/>
          </a:p>
        </p:txBody>
      </p:sp>
      <p:sp>
        <p:nvSpPr>
          <p:cNvPr id="3" name="Footer Placeholder 2">
            <a:extLst>
              <a:ext uri="{FF2B5EF4-FFF2-40B4-BE49-F238E27FC236}">
                <a16:creationId xmlns:a16="http://schemas.microsoft.com/office/drawing/2014/main" id="{677BFF82-4877-4C03-978B-9EC5BFB15FF7}"/>
              </a:ext>
            </a:extLst>
          </p:cNvPr>
          <p:cNvSpPr>
            <a:spLocks noGrp="1"/>
          </p:cNvSpPr>
          <p:nvPr>
            <p:ph type="ftr" sz="quarter" idx="11"/>
          </p:nvPr>
        </p:nvSpPr>
        <p:spPr/>
        <p:txBody>
          <a:bodyPr/>
          <a:lstStyle/>
          <a:p>
            <a:r>
              <a:rPr lang="en-CA"/>
              <a:t>* For Illustration Purpose Only</a:t>
            </a:r>
          </a:p>
        </p:txBody>
      </p:sp>
      <p:sp>
        <p:nvSpPr>
          <p:cNvPr id="4" name="Slide Number Placeholder 3">
            <a:extLst>
              <a:ext uri="{FF2B5EF4-FFF2-40B4-BE49-F238E27FC236}">
                <a16:creationId xmlns:a16="http://schemas.microsoft.com/office/drawing/2014/main" id="{3D6415CF-327C-4EEB-913C-7D63DDE3A5B0}"/>
              </a:ext>
            </a:extLst>
          </p:cNvPr>
          <p:cNvSpPr>
            <a:spLocks noGrp="1"/>
          </p:cNvSpPr>
          <p:nvPr>
            <p:ph type="sldNum" sz="quarter" idx="12"/>
          </p:nvPr>
        </p:nvSpPr>
        <p:spPr/>
        <p:txBody>
          <a:bodyPr/>
          <a:lstStyle/>
          <a:p>
            <a:fld id="{C95F59DD-04E7-43AB-A0F2-74369F8AB9E8}" type="slidenum">
              <a:rPr lang="en-CA" smtClean="0"/>
              <a:t>‹#›</a:t>
            </a:fld>
            <a:endParaRPr lang="en-CA"/>
          </a:p>
        </p:txBody>
      </p:sp>
    </p:spTree>
    <p:extLst>
      <p:ext uri="{BB962C8B-B14F-4D97-AF65-F5344CB8AC3E}">
        <p14:creationId xmlns:p14="http://schemas.microsoft.com/office/powerpoint/2010/main" val="3223295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B4163-EE74-4EAE-9073-9E2DFCDE97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DD79A30-162B-4B11-AD04-D7AE0443FA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98A48C7-4FAF-4F29-9376-FCD604940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52528-BA63-4D0D-A395-D5D4CA519E27}"/>
              </a:ext>
            </a:extLst>
          </p:cNvPr>
          <p:cNvSpPr>
            <a:spLocks noGrp="1"/>
          </p:cNvSpPr>
          <p:nvPr>
            <p:ph type="dt" sz="half" idx="10"/>
          </p:nvPr>
        </p:nvSpPr>
        <p:spPr/>
        <p:txBody>
          <a:bodyPr/>
          <a:lstStyle/>
          <a:p>
            <a:fld id="{57501B03-426A-4C7F-8B88-AAD0324B99F8}" type="datetime1">
              <a:rPr lang="en-CA" smtClean="0"/>
              <a:t>2023-12-25</a:t>
            </a:fld>
            <a:endParaRPr lang="en-CA"/>
          </a:p>
        </p:txBody>
      </p:sp>
      <p:sp>
        <p:nvSpPr>
          <p:cNvPr id="6" name="Footer Placeholder 5">
            <a:extLst>
              <a:ext uri="{FF2B5EF4-FFF2-40B4-BE49-F238E27FC236}">
                <a16:creationId xmlns:a16="http://schemas.microsoft.com/office/drawing/2014/main" id="{0917DB5C-3FB1-4429-AF63-F5A7F7D4A696}"/>
              </a:ext>
            </a:extLst>
          </p:cNvPr>
          <p:cNvSpPr>
            <a:spLocks noGrp="1"/>
          </p:cNvSpPr>
          <p:nvPr>
            <p:ph type="ftr" sz="quarter" idx="11"/>
          </p:nvPr>
        </p:nvSpPr>
        <p:spPr/>
        <p:txBody>
          <a:bodyPr/>
          <a:lstStyle/>
          <a:p>
            <a:r>
              <a:rPr lang="en-CA"/>
              <a:t>* For Illustration Purpose Only</a:t>
            </a:r>
          </a:p>
        </p:txBody>
      </p:sp>
      <p:sp>
        <p:nvSpPr>
          <p:cNvPr id="7" name="Slide Number Placeholder 6">
            <a:extLst>
              <a:ext uri="{FF2B5EF4-FFF2-40B4-BE49-F238E27FC236}">
                <a16:creationId xmlns:a16="http://schemas.microsoft.com/office/drawing/2014/main" id="{D391C3F3-1207-4830-9CC6-EF0EFA6730A3}"/>
              </a:ext>
            </a:extLst>
          </p:cNvPr>
          <p:cNvSpPr>
            <a:spLocks noGrp="1"/>
          </p:cNvSpPr>
          <p:nvPr>
            <p:ph type="sldNum" sz="quarter" idx="12"/>
          </p:nvPr>
        </p:nvSpPr>
        <p:spPr/>
        <p:txBody>
          <a:bodyPr/>
          <a:lstStyle/>
          <a:p>
            <a:fld id="{C95F59DD-04E7-43AB-A0F2-74369F8AB9E8}" type="slidenum">
              <a:rPr lang="en-CA" smtClean="0"/>
              <a:t>‹#›</a:t>
            </a:fld>
            <a:endParaRPr lang="en-CA"/>
          </a:p>
        </p:txBody>
      </p:sp>
    </p:spTree>
    <p:extLst>
      <p:ext uri="{BB962C8B-B14F-4D97-AF65-F5344CB8AC3E}">
        <p14:creationId xmlns:p14="http://schemas.microsoft.com/office/powerpoint/2010/main" val="30851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5DD2-6481-4F43-A255-428209C7B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7BB124E-BBA5-45AE-898B-EA4F863A5C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51E5F4E-DB9B-42CA-B16B-2DEE44912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1D6D56-ECE3-4075-BE70-9270E80B27F7}"/>
              </a:ext>
            </a:extLst>
          </p:cNvPr>
          <p:cNvSpPr>
            <a:spLocks noGrp="1"/>
          </p:cNvSpPr>
          <p:nvPr>
            <p:ph type="dt" sz="half" idx="10"/>
          </p:nvPr>
        </p:nvSpPr>
        <p:spPr/>
        <p:txBody>
          <a:bodyPr/>
          <a:lstStyle/>
          <a:p>
            <a:fld id="{71D773B3-9EE9-4577-B00F-3F8DD9466B8D}" type="datetime1">
              <a:rPr lang="en-CA" smtClean="0"/>
              <a:t>2023-12-25</a:t>
            </a:fld>
            <a:endParaRPr lang="en-CA"/>
          </a:p>
        </p:txBody>
      </p:sp>
      <p:sp>
        <p:nvSpPr>
          <p:cNvPr id="6" name="Footer Placeholder 5">
            <a:extLst>
              <a:ext uri="{FF2B5EF4-FFF2-40B4-BE49-F238E27FC236}">
                <a16:creationId xmlns:a16="http://schemas.microsoft.com/office/drawing/2014/main" id="{9D505E5C-DBB4-445A-91A9-F2437F4A9EDC}"/>
              </a:ext>
            </a:extLst>
          </p:cNvPr>
          <p:cNvSpPr>
            <a:spLocks noGrp="1"/>
          </p:cNvSpPr>
          <p:nvPr>
            <p:ph type="ftr" sz="quarter" idx="11"/>
          </p:nvPr>
        </p:nvSpPr>
        <p:spPr/>
        <p:txBody>
          <a:bodyPr/>
          <a:lstStyle/>
          <a:p>
            <a:r>
              <a:rPr lang="en-CA"/>
              <a:t>* For Illustration Purpose Only</a:t>
            </a:r>
          </a:p>
        </p:txBody>
      </p:sp>
      <p:sp>
        <p:nvSpPr>
          <p:cNvPr id="7" name="Slide Number Placeholder 6">
            <a:extLst>
              <a:ext uri="{FF2B5EF4-FFF2-40B4-BE49-F238E27FC236}">
                <a16:creationId xmlns:a16="http://schemas.microsoft.com/office/drawing/2014/main" id="{A51EC6A4-A8E9-4CC7-88FC-E7472D435021}"/>
              </a:ext>
            </a:extLst>
          </p:cNvPr>
          <p:cNvSpPr>
            <a:spLocks noGrp="1"/>
          </p:cNvSpPr>
          <p:nvPr>
            <p:ph type="sldNum" sz="quarter" idx="12"/>
          </p:nvPr>
        </p:nvSpPr>
        <p:spPr/>
        <p:txBody>
          <a:bodyPr/>
          <a:lstStyle/>
          <a:p>
            <a:fld id="{C95F59DD-04E7-43AB-A0F2-74369F8AB9E8}" type="slidenum">
              <a:rPr lang="en-CA" smtClean="0"/>
              <a:t>‹#›</a:t>
            </a:fld>
            <a:endParaRPr lang="en-CA"/>
          </a:p>
        </p:txBody>
      </p:sp>
    </p:spTree>
    <p:extLst>
      <p:ext uri="{BB962C8B-B14F-4D97-AF65-F5344CB8AC3E}">
        <p14:creationId xmlns:p14="http://schemas.microsoft.com/office/powerpoint/2010/main" val="1837630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2D953-0352-4D3C-8966-C8C9ECE8B9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89652DE-D563-48A9-A9EE-C24DA663EE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3145A42-0AD1-4494-94BC-5EC0B6CCB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719A4-BC84-4442-AB76-3789396785E6}" type="datetime1">
              <a:rPr lang="en-CA" smtClean="0"/>
              <a:t>2023-12-25</a:t>
            </a:fld>
            <a:endParaRPr lang="en-CA"/>
          </a:p>
        </p:txBody>
      </p:sp>
      <p:sp>
        <p:nvSpPr>
          <p:cNvPr id="5" name="Footer Placeholder 4">
            <a:extLst>
              <a:ext uri="{FF2B5EF4-FFF2-40B4-BE49-F238E27FC236}">
                <a16:creationId xmlns:a16="http://schemas.microsoft.com/office/drawing/2014/main" id="{FE11CC57-6B08-4B76-A007-AC667BC997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 For Illustration Purpose Only</a:t>
            </a:r>
          </a:p>
        </p:txBody>
      </p:sp>
      <p:sp>
        <p:nvSpPr>
          <p:cNvPr id="6" name="Slide Number Placeholder 5">
            <a:extLst>
              <a:ext uri="{FF2B5EF4-FFF2-40B4-BE49-F238E27FC236}">
                <a16:creationId xmlns:a16="http://schemas.microsoft.com/office/drawing/2014/main" id="{B7852AC6-4DB0-47D9-9FA7-0359D99F68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F59DD-04E7-43AB-A0F2-74369F8AB9E8}" type="slidenum">
              <a:rPr lang="en-CA" smtClean="0"/>
              <a:t>‹#›</a:t>
            </a:fld>
            <a:endParaRPr lang="en-CA"/>
          </a:p>
        </p:txBody>
      </p:sp>
    </p:spTree>
    <p:extLst>
      <p:ext uri="{BB962C8B-B14F-4D97-AF65-F5344CB8AC3E}">
        <p14:creationId xmlns:p14="http://schemas.microsoft.com/office/powerpoint/2010/main" val="350377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5.gif"/><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5.svg"/><Relationship Id="rId3" Type="http://schemas.openxmlformats.org/officeDocument/2006/relationships/image" Target="../media/image35.png"/><Relationship Id="rId7" Type="http://schemas.openxmlformats.org/officeDocument/2006/relationships/diagramColors" Target="../diagrams/colors1.xml"/><Relationship Id="rId12" Type="http://schemas.openxmlformats.org/officeDocument/2006/relationships/image" Target="../media/image44.png"/><Relationship Id="rId17" Type="http://schemas.openxmlformats.org/officeDocument/2006/relationships/image" Target="../media/image49.sv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3.svg"/><Relationship Id="rId5" Type="http://schemas.openxmlformats.org/officeDocument/2006/relationships/diagramLayout" Target="../diagrams/layout1.xml"/><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diagramData" Target="../diagrams/data1.xml"/><Relationship Id="rId9" Type="http://schemas.openxmlformats.org/officeDocument/2006/relationships/image" Target="../media/image41.pn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2" name="Google Shape;598;p23">
            <a:extLst>
              <a:ext uri="{FF2B5EF4-FFF2-40B4-BE49-F238E27FC236}">
                <a16:creationId xmlns:a16="http://schemas.microsoft.com/office/drawing/2014/main" id="{CE71C5C0-B526-0CCD-0AF6-7BDE72AA4820}"/>
              </a:ext>
            </a:extLst>
          </p:cNvPr>
          <p:cNvSpPr/>
          <p:nvPr/>
        </p:nvSpPr>
        <p:spPr>
          <a:xfrm>
            <a:off x="73864" y="93133"/>
            <a:ext cx="11931266" cy="6671733"/>
          </a:xfrm>
          <a:prstGeom prst="rect">
            <a:avLst/>
          </a:prstGeom>
          <a:solidFill>
            <a:srgbClr val="262626">
              <a:alpha val="92157"/>
            </a:srgbClr>
          </a:solidFill>
          <a:ln w="57150" cap="flat" cmpd="sng">
            <a:solidFill>
              <a:srgbClr val="938953"/>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sp>
        <p:nvSpPr>
          <p:cNvPr id="3" name="Google Shape;599;p23">
            <a:extLst>
              <a:ext uri="{FF2B5EF4-FFF2-40B4-BE49-F238E27FC236}">
                <a16:creationId xmlns:a16="http://schemas.microsoft.com/office/drawing/2014/main" id="{30648154-E752-5F2F-26CC-6ACDDCA94F85}"/>
              </a:ext>
            </a:extLst>
          </p:cNvPr>
          <p:cNvSpPr/>
          <p:nvPr/>
        </p:nvSpPr>
        <p:spPr>
          <a:xfrm>
            <a:off x="1825753" y="1672494"/>
            <a:ext cx="8102892" cy="1865373"/>
          </a:xfrm>
          <a:prstGeom prst="rect">
            <a:avLst/>
          </a:prstGeom>
          <a:noFill/>
          <a:ln>
            <a:noFill/>
          </a:ln>
        </p:spPr>
        <p:txBody>
          <a:bodyPr spcFirstLastPara="1" wrap="square" lIns="90000" tIns="45000" rIns="90000" bIns="45000" anchor="ctr" anchorCtr="0">
            <a:noAutofit/>
          </a:bodyPr>
          <a:lstStyle/>
          <a:p>
            <a:pPr algn="ctr"/>
            <a:r>
              <a:rPr lang="en-US" sz="4000">
                <a:solidFill>
                  <a:srgbClr val="FFC000"/>
                </a:solidFill>
                <a:latin typeface="Georgia"/>
                <a:ea typeface="Georgia"/>
                <a:cs typeface="Georgia"/>
                <a:sym typeface="Georgia"/>
              </a:rPr>
              <a:t>HOME OF A FINANCIALLY SECURE FAMILY</a:t>
            </a:r>
            <a:endParaRPr sz="1200"/>
          </a:p>
          <a:p>
            <a:pPr algn="ctr"/>
            <a:r>
              <a:rPr lang="en-US" sz="4000">
                <a:solidFill>
                  <a:srgbClr val="B6DDE7"/>
                </a:solidFill>
                <a:latin typeface="Georgia"/>
                <a:ea typeface="Georgia"/>
                <a:cs typeface="Georgia"/>
                <a:sym typeface="Georgia"/>
              </a:rPr>
              <a:t>WITH FINANCIAL EDUCATION</a:t>
            </a:r>
            <a:endParaRPr sz="4000">
              <a:solidFill>
                <a:srgbClr val="B6DDE7"/>
              </a:solidFill>
              <a:latin typeface="Arial"/>
              <a:ea typeface="Arial"/>
              <a:cs typeface="Arial"/>
              <a:sym typeface="Arial"/>
            </a:endParaRPr>
          </a:p>
        </p:txBody>
      </p:sp>
      <p:pic>
        <p:nvPicPr>
          <p:cNvPr id="4" name="Google Shape;600;p23" descr="Icon&#10;&#10;Description automatically generated">
            <a:extLst>
              <a:ext uri="{FF2B5EF4-FFF2-40B4-BE49-F238E27FC236}">
                <a16:creationId xmlns:a16="http://schemas.microsoft.com/office/drawing/2014/main" id="{0D495620-81B6-E55B-ED2D-704938E360EC}"/>
              </a:ext>
            </a:extLst>
          </p:cNvPr>
          <p:cNvPicPr preferRelativeResize="0"/>
          <p:nvPr/>
        </p:nvPicPr>
        <p:blipFill rotWithShape="1">
          <a:blip r:embed="rId3">
            <a:alphaModFix/>
          </a:blip>
          <a:srcRect/>
          <a:stretch/>
        </p:blipFill>
        <p:spPr>
          <a:xfrm>
            <a:off x="4762280" y="3592358"/>
            <a:ext cx="1969454" cy="1969454"/>
          </a:xfrm>
          <a:prstGeom prst="rect">
            <a:avLst/>
          </a:prstGeom>
          <a:noFill/>
          <a:ln>
            <a:noFill/>
          </a:ln>
        </p:spPr>
      </p:pic>
      <p:sp>
        <p:nvSpPr>
          <p:cNvPr id="5" name="Google Shape;601;p23">
            <a:extLst>
              <a:ext uri="{FF2B5EF4-FFF2-40B4-BE49-F238E27FC236}">
                <a16:creationId xmlns:a16="http://schemas.microsoft.com/office/drawing/2014/main" id="{EC0E705C-71A8-FC47-949E-EAEE69E7BAAD}"/>
              </a:ext>
            </a:extLst>
          </p:cNvPr>
          <p:cNvSpPr/>
          <p:nvPr/>
        </p:nvSpPr>
        <p:spPr>
          <a:xfrm>
            <a:off x="499906" y="591483"/>
            <a:ext cx="11085219" cy="5717523"/>
          </a:xfrm>
          <a:prstGeom prst="rect">
            <a:avLst/>
          </a:prstGeom>
          <a:noFill/>
          <a:ln w="57150" cap="flat" cmpd="sng">
            <a:solidFill>
              <a:srgbClr val="C4BD97"/>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grpSp>
        <p:nvGrpSpPr>
          <p:cNvPr id="6" name="Google Shape;602;p23">
            <a:extLst>
              <a:ext uri="{FF2B5EF4-FFF2-40B4-BE49-F238E27FC236}">
                <a16:creationId xmlns:a16="http://schemas.microsoft.com/office/drawing/2014/main" id="{46368DD9-7661-5135-9764-745B3762C590}"/>
              </a:ext>
            </a:extLst>
          </p:cNvPr>
          <p:cNvGrpSpPr/>
          <p:nvPr/>
        </p:nvGrpSpPr>
        <p:grpSpPr>
          <a:xfrm>
            <a:off x="117463" y="5669926"/>
            <a:ext cx="2167200" cy="717451"/>
            <a:chOff x="-54410" y="9189720"/>
            <a:chExt cx="3250800" cy="1076176"/>
          </a:xfrm>
        </p:grpSpPr>
        <p:sp>
          <p:nvSpPr>
            <p:cNvPr id="7" name="Google Shape;603;p23">
              <a:extLst>
                <a:ext uri="{FF2B5EF4-FFF2-40B4-BE49-F238E27FC236}">
                  <a16:creationId xmlns:a16="http://schemas.microsoft.com/office/drawing/2014/main" id="{4B0FF525-DD06-CE09-A13D-3142564198E2}"/>
                </a:ext>
              </a:extLst>
            </p:cNvPr>
            <p:cNvSpPr/>
            <p:nvPr/>
          </p:nvSpPr>
          <p:spPr>
            <a:xfrm>
              <a:off x="-54410" y="9650896"/>
              <a:ext cx="3250800" cy="615000"/>
            </a:xfrm>
            <a:prstGeom prst="rect">
              <a:avLst/>
            </a:prstGeom>
            <a:noFill/>
            <a:ln>
              <a:noFill/>
            </a:ln>
          </p:spPr>
          <p:txBody>
            <a:bodyPr spcFirstLastPara="1" wrap="square" lIns="122033" tIns="60833" rIns="122033" bIns="60833" anchor="t" anchorCtr="0">
              <a:noAutofit/>
            </a:bodyPr>
            <a:lstStyle/>
            <a:p>
              <a:pPr algn="ctr"/>
              <a:r>
                <a:rPr lang="en-US" sz="933" b="1">
                  <a:solidFill>
                    <a:srgbClr val="FFFFFF"/>
                  </a:solidFill>
                  <a:latin typeface="Montserrat"/>
                  <a:ea typeface="Montserrat"/>
                  <a:cs typeface="Montserrat"/>
                  <a:sym typeface="Montserrat"/>
                </a:rPr>
                <a:t>*Internal Use Only</a:t>
              </a:r>
              <a:endParaRPr sz="933">
                <a:solidFill>
                  <a:srgbClr val="FFFFFF"/>
                </a:solidFill>
                <a:latin typeface="Arial"/>
                <a:ea typeface="Arial"/>
                <a:cs typeface="Arial"/>
                <a:sym typeface="Arial"/>
              </a:endParaRPr>
            </a:p>
          </p:txBody>
        </p:sp>
        <p:pic>
          <p:nvPicPr>
            <p:cNvPr id="8" name="Google Shape;604;p23">
              <a:extLst>
                <a:ext uri="{FF2B5EF4-FFF2-40B4-BE49-F238E27FC236}">
                  <a16:creationId xmlns:a16="http://schemas.microsoft.com/office/drawing/2014/main" id="{930EFEEE-E0DE-AA14-83CB-23701AB39673}"/>
                </a:ext>
              </a:extLst>
            </p:cNvPr>
            <p:cNvPicPr preferRelativeResize="0"/>
            <p:nvPr/>
          </p:nvPicPr>
          <p:blipFill rotWithShape="1">
            <a:blip r:embed="rId4">
              <a:alphaModFix/>
            </a:blip>
            <a:srcRect/>
            <a:stretch/>
          </p:blipFill>
          <p:spPr>
            <a:xfrm>
              <a:off x="1254880" y="9189720"/>
              <a:ext cx="509503" cy="461176"/>
            </a:xfrm>
            <a:prstGeom prst="rect">
              <a:avLst/>
            </a:prstGeom>
            <a:noFill/>
            <a:ln>
              <a:noFill/>
            </a:ln>
          </p:spPr>
        </p:pic>
      </p:grpSp>
    </p:spTree>
    <p:extLst>
      <p:ext uri="{BB962C8B-B14F-4D97-AF65-F5344CB8AC3E}">
        <p14:creationId xmlns:p14="http://schemas.microsoft.com/office/powerpoint/2010/main" val="101334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ppt_w</p:attrName>
                                        </p:attrNameLst>
                                      </p:cBhvr>
                                      <p:tavLst>
                                        <p:tav tm="0">
                                          <p:val>
                                            <p:strVal val="0"/>
                                          </p:val>
                                        </p:tav>
                                        <p:tav tm="100000">
                                          <p:val>
                                            <p:strVal val="#ppt_w"/>
                                          </p:val>
                                        </p:tav>
                                      </p:tavLst>
                                    </p:anim>
                                    <p:anim calcmode="lin" valueType="num">
                                      <p:cBhvr additive="base">
                                        <p:cTn id="8" dur="500"/>
                                        <p:tgtEl>
                                          <p:spTgt spid="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ppt_w</p:attrName>
                                        </p:attrNameLst>
                                      </p:cBhvr>
                                      <p:tavLst>
                                        <p:tav tm="0">
                                          <p:val>
                                            <p:strVal val="0"/>
                                          </p:val>
                                        </p:tav>
                                        <p:tav tm="100000">
                                          <p:val>
                                            <p:strVal val="#ppt_w"/>
                                          </p:val>
                                        </p:tav>
                                      </p:tavLst>
                                    </p:anim>
                                    <p:anim calcmode="lin" valueType="num">
                                      <p:cBhvr additive="base">
                                        <p:cTn id="12" dur="500"/>
                                        <p:tgtEl>
                                          <p:spTgt spid="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ppt_w</p:attrName>
                                        </p:attrNameLst>
                                      </p:cBhvr>
                                      <p:tavLst>
                                        <p:tav tm="0">
                                          <p:val>
                                            <p:strVal val="0"/>
                                          </p:val>
                                        </p:tav>
                                        <p:tav tm="100000">
                                          <p:val>
                                            <p:strVal val="#ppt_w"/>
                                          </p:val>
                                        </p:tav>
                                      </p:tavLst>
                                    </p:anim>
                                    <p:anim calcmode="lin" valueType="num">
                                      <p:cBhvr additive="base">
                                        <p:cTn id="16" dur="500"/>
                                        <p:tgtEl>
                                          <p:spTgt spid="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7566A6-75B9-4EEB-A55B-7272D325FBE0}"/>
              </a:ext>
            </a:extLst>
          </p:cNvPr>
          <p:cNvSpPr txBox="1"/>
          <p:nvPr/>
        </p:nvSpPr>
        <p:spPr>
          <a:xfrm>
            <a:off x="4429863" y="63958"/>
            <a:ext cx="3574449" cy="646331"/>
          </a:xfrm>
          <a:prstGeom prst="rect">
            <a:avLst/>
          </a:prstGeom>
          <a:noFill/>
        </p:spPr>
        <p:txBody>
          <a:bodyPr wrap="square" rtlCol="0">
            <a:spAutoFit/>
          </a:bodyPr>
          <a:lstStyle>
            <a:defPPr>
              <a:defRPr lang="en-US"/>
            </a:defPPr>
            <a:lvl1pPr algn="ctr">
              <a:defRPr sz="2400" b="1" i="1">
                <a:solidFill>
                  <a:srgbClr val="1D9A78"/>
                </a:solidFill>
              </a:defRPr>
            </a:lvl1pPr>
          </a:lstStyle>
          <a:p>
            <a:pPr algn="l"/>
            <a:r>
              <a:rPr lang="en-CA" sz="3600">
                <a:solidFill>
                  <a:srgbClr val="0069A7"/>
                </a:solidFill>
              </a:rPr>
              <a:t>Solution – RRSP</a:t>
            </a:r>
          </a:p>
        </p:txBody>
      </p:sp>
      <p:pic>
        <p:nvPicPr>
          <p:cNvPr id="4" name="Picture 3">
            <a:extLst>
              <a:ext uri="{FF2B5EF4-FFF2-40B4-BE49-F238E27FC236}">
                <a16:creationId xmlns:a16="http://schemas.microsoft.com/office/drawing/2014/main" id="{D14B3516-AD6D-4155-96D4-11CC43D7ACC0}"/>
              </a:ext>
            </a:extLst>
          </p:cNvPr>
          <p:cNvPicPr>
            <a:picLocks noChangeAspect="1"/>
          </p:cNvPicPr>
          <p:nvPr/>
        </p:nvPicPr>
        <p:blipFill>
          <a:blip r:embed="rId2"/>
          <a:stretch>
            <a:fillRect/>
          </a:stretch>
        </p:blipFill>
        <p:spPr>
          <a:xfrm>
            <a:off x="288810" y="1183578"/>
            <a:ext cx="5433197" cy="1170689"/>
          </a:xfrm>
          <a:prstGeom prst="rect">
            <a:avLst/>
          </a:prstGeom>
        </p:spPr>
      </p:pic>
      <p:pic>
        <p:nvPicPr>
          <p:cNvPr id="6" name="Picture 5">
            <a:extLst>
              <a:ext uri="{FF2B5EF4-FFF2-40B4-BE49-F238E27FC236}">
                <a16:creationId xmlns:a16="http://schemas.microsoft.com/office/drawing/2014/main" id="{41CF1E48-05ED-49F0-A5EF-DA6FDF79493E}"/>
              </a:ext>
            </a:extLst>
          </p:cNvPr>
          <p:cNvPicPr>
            <a:picLocks noChangeAspect="1"/>
          </p:cNvPicPr>
          <p:nvPr/>
        </p:nvPicPr>
        <p:blipFill>
          <a:blip r:embed="rId3"/>
          <a:stretch>
            <a:fillRect/>
          </a:stretch>
        </p:blipFill>
        <p:spPr>
          <a:xfrm>
            <a:off x="179953" y="2566425"/>
            <a:ext cx="5542054" cy="1175723"/>
          </a:xfrm>
          <a:prstGeom prst="rect">
            <a:avLst/>
          </a:prstGeom>
        </p:spPr>
      </p:pic>
      <p:pic>
        <p:nvPicPr>
          <p:cNvPr id="8" name="Picture 7">
            <a:extLst>
              <a:ext uri="{FF2B5EF4-FFF2-40B4-BE49-F238E27FC236}">
                <a16:creationId xmlns:a16="http://schemas.microsoft.com/office/drawing/2014/main" id="{C01A8AAC-C9FB-40B4-B8B5-4FED270907CD}"/>
              </a:ext>
            </a:extLst>
          </p:cNvPr>
          <p:cNvPicPr>
            <a:picLocks noChangeAspect="1"/>
          </p:cNvPicPr>
          <p:nvPr/>
        </p:nvPicPr>
        <p:blipFill>
          <a:blip r:embed="rId4"/>
          <a:stretch>
            <a:fillRect/>
          </a:stretch>
        </p:blipFill>
        <p:spPr>
          <a:xfrm>
            <a:off x="188698" y="3998955"/>
            <a:ext cx="6028389" cy="1082262"/>
          </a:xfrm>
          <a:prstGeom prst="rect">
            <a:avLst/>
          </a:prstGeom>
        </p:spPr>
      </p:pic>
      <p:pic>
        <p:nvPicPr>
          <p:cNvPr id="10" name="Picture 9">
            <a:extLst>
              <a:ext uri="{FF2B5EF4-FFF2-40B4-BE49-F238E27FC236}">
                <a16:creationId xmlns:a16="http://schemas.microsoft.com/office/drawing/2014/main" id="{6857E71C-7377-441E-8C30-5AD0EDA15B69}"/>
              </a:ext>
            </a:extLst>
          </p:cNvPr>
          <p:cNvPicPr>
            <a:picLocks noChangeAspect="1"/>
          </p:cNvPicPr>
          <p:nvPr/>
        </p:nvPicPr>
        <p:blipFill>
          <a:blip r:embed="rId5"/>
          <a:stretch>
            <a:fillRect/>
          </a:stretch>
        </p:blipFill>
        <p:spPr>
          <a:xfrm>
            <a:off x="544286" y="5643316"/>
            <a:ext cx="4628605" cy="848997"/>
          </a:xfrm>
          <a:prstGeom prst="rect">
            <a:avLst/>
          </a:prstGeom>
        </p:spPr>
      </p:pic>
      <p:sp>
        <p:nvSpPr>
          <p:cNvPr id="11" name="TextBox 10">
            <a:extLst>
              <a:ext uri="{FF2B5EF4-FFF2-40B4-BE49-F238E27FC236}">
                <a16:creationId xmlns:a16="http://schemas.microsoft.com/office/drawing/2014/main" id="{144498C0-6ED7-444B-BB8C-CAAB1906B844}"/>
              </a:ext>
            </a:extLst>
          </p:cNvPr>
          <p:cNvSpPr txBox="1"/>
          <p:nvPr/>
        </p:nvSpPr>
        <p:spPr>
          <a:xfrm>
            <a:off x="6007046" y="1000242"/>
            <a:ext cx="1430275" cy="584775"/>
          </a:xfrm>
          <a:prstGeom prst="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Power of Savings</a:t>
            </a:r>
          </a:p>
        </p:txBody>
      </p:sp>
      <p:sp>
        <p:nvSpPr>
          <p:cNvPr id="12" name="TextBox 11">
            <a:extLst>
              <a:ext uri="{FF2B5EF4-FFF2-40B4-BE49-F238E27FC236}">
                <a16:creationId xmlns:a16="http://schemas.microsoft.com/office/drawing/2014/main" id="{FB491598-03D8-4CF1-86EA-1588FA319E7E}"/>
              </a:ext>
            </a:extLst>
          </p:cNvPr>
          <p:cNvSpPr txBox="1"/>
          <p:nvPr/>
        </p:nvSpPr>
        <p:spPr>
          <a:xfrm>
            <a:off x="8007165" y="1193031"/>
            <a:ext cx="1232452" cy="369332"/>
          </a:xfrm>
          <a:prstGeom prst="rect">
            <a:avLst/>
          </a:prstGeom>
          <a:noFill/>
        </p:spPr>
        <p:txBody>
          <a:bodyPr wrap="square" rtlCol="0">
            <a:spAutoFit/>
          </a:bodyPr>
          <a:lstStyle/>
          <a:p>
            <a:r>
              <a:rPr lang="en-CA" b="1"/>
              <a:t>Lump Sum</a:t>
            </a:r>
          </a:p>
        </p:txBody>
      </p:sp>
      <p:sp>
        <p:nvSpPr>
          <p:cNvPr id="13" name="Rounded Rectangle 7">
            <a:extLst>
              <a:ext uri="{FF2B5EF4-FFF2-40B4-BE49-F238E27FC236}">
                <a16:creationId xmlns:a16="http://schemas.microsoft.com/office/drawing/2014/main" id="{C67A431A-40E3-466F-9A14-86F3504A14E2}"/>
              </a:ext>
            </a:extLst>
          </p:cNvPr>
          <p:cNvSpPr/>
          <p:nvPr/>
        </p:nvSpPr>
        <p:spPr>
          <a:xfrm>
            <a:off x="9915208" y="1183578"/>
            <a:ext cx="1232452" cy="388237"/>
          </a:xfrm>
          <a:prstGeom prst="round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$10,000</a:t>
            </a:r>
          </a:p>
        </p:txBody>
      </p:sp>
      <p:sp>
        <p:nvSpPr>
          <p:cNvPr id="14" name="Rounded Rectangle 7">
            <a:extLst>
              <a:ext uri="{FF2B5EF4-FFF2-40B4-BE49-F238E27FC236}">
                <a16:creationId xmlns:a16="http://schemas.microsoft.com/office/drawing/2014/main" id="{F952976E-0D47-45E8-B795-A436F4039F1C}"/>
              </a:ext>
            </a:extLst>
          </p:cNvPr>
          <p:cNvSpPr/>
          <p:nvPr/>
        </p:nvSpPr>
        <p:spPr>
          <a:xfrm>
            <a:off x="10040104" y="1842257"/>
            <a:ext cx="1052327" cy="388237"/>
          </a:xfrm>
          <a:prstGeom prst="round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$500/m</a:t>
            </a:r>
          </a:p>
        </p:txBody>
      </p:sp>
      <p:sp>
        <p:nvSpPr>
          <p:cNvPr id="15" name="TextBox 14">
            <a:extLst>
              <a:ext uri="{FF2B5EF4-FFF2-40B4-BE49-F238E27FC236}">
                <a16:creationId xmlns:a16="http://schemas.microsoft.com/office/drawing/2014/main" id="{7B31A6F6-B4B5-4D96-9D0B-3E0C0561F25C}"/>
              </a:ext>
            </a:extLst>
          </p:cNvPr>
          <p:cNvSpPr txBox="1"/>
          <p:nvPr/>
        </p:nvSpPr>
        <p:spPr>
          <a:xfrm>
            <a:off x="7910726" y="1744593"/>
            <a:ext cx="1681777" cy="646331"/>
          </a:xfrm>
          <a:prstGeom prst="rect">
            <a:avLst/>
          </a:prstGeom>
          <a:noFill/>
        </p:spPr>
        <p:txBody>
          <a:bodyPr wrap="square" rtlCol="0">
            <a:spAutoFit/>
          </a:bodyPr>
          <a:lstStyle/>
          <a:p>
            <a:pPr algn="ctr"/>
            <a:r>
              <a:rPr lang="en-CA" b="1"/>
              <a:t>Every bi-weekly Paycheque</a:t>
            </a:r>
          </a:p>
        </p:txBody>
      </p:sp>
      <p:sp>
        <p:nvSpPr>
          <p:cNvPr id="16" name="TextBox 15">
            <a:extLst>
              <a:ext uri="{FF2B5EF4-FFF2-40B4-BE49-F238E27FC236}">
                <a16:creationId xmlns:a16="http://schemas.microsoft.com/office/drawing/2014/main" id="{C441EFD0-5AF1-47D1-9EF2-DD9A1B7E8F82}"/>
              </a:ext>
            </a:extLst>
          </p:cNvPr>
          <p:cNvSpPr txBox="1"/>
          <p:nvPr/>
        </p:nvSpPr>
        <p:spPr>
          <a:xfrm>
            <a:off x="7846893" y="2510938"/>
            <a:ext cx="1681777" cy="369332"/>
          </a:xfrm>
          <a:prstGeom prst="rect">
            <a:avLst/>
          </a:prstGeom>
          <a:noFill/>
        </p:spPr>
        <p:txBody>
          <a:bodyPr wrap="square" rtlCol="0">
            <a:spAutoFit/>
          </a:bodyPr>
          <a:lstStyle/>
          <a:p>
            <a:pPr algn="ctr"/>
            <a:r>
              <a:rPr lang="en-CA" b="1"/>
              <a:t>@6% Growth</a:t>
            </a:r>
          </a:p>
        </p:txBody>
      </p:sp>
      <p:sp>
        <p:nvSpPr>
          <p:cNvPr id="17" name="TextBox 16">
            <a:extLst>
              <a:ext uri="{FF2B5EF4-FFF2-40B4-BE49-F238E27FC236}">
                <a16:creationId xmlns:a16="http://schemas.microsoft.com/office/drawing/2014/main" id="{E9BC8B7C-CD21-4AEC-A908-E01707F89C6C}"/>
              </a:ext>
            </a:extLst>
          </p:cNvPr>
          <p:cNvSpPr txBox="1"/>
          <p:nvPr/>
        </p:nvSpPr>
        <p:spPr>
          <a:xfrm>
            <a:off x="7472155" y="3212347"/>
            <a:ext cx="2145602" cy="369332"/>
          </a:xfrm>
          <a:prstGeom prst="rect">
            <a:avLst/>
          </a:prstGeom>
          <a:noFill/>
        </p:spPr>
        <p:txBody>
          <a:bodyPr wrap="square" rtlCol="0">
            <a:spAutoFit/>
          </a:bodyPr>
          <a:lstStyle/>
          <a:p>
            <a:pPr algn="ctr"/>
            <a:r>
              <a:rPr lang="en-CA" b="1"/>
              <a:t>Savings in 2 Years</a:t>
            </a:r>
          </a:p>
        </p:txBody>
      </p:sp>
      <p:sp>
        <p:nvSpPr>
          <p:cNvPr id="19" name="TextBox 18">
            <a:extLst>
              <a:ext uri="{FF2B5EF4-FFF2-40B4-BE49-F238E27FC236}">
                <a16:creationId xmlns:a16="http://schemas.microsoft.com/office/drawing/2014/main" id="{D63E817A-06EC-4679-8780-FBB1F2E0FFC8}"/>
              </a:ext>
            </a:extLst>
          </p:cNvPr>
          <p:cNvSpPr txBox="1"/>
          <p:nvPr/>
        </p:nvSpPr>
        <p:spPr>
          <a:xfrm>
            <a:off x="9617757" y="3105007"/>
            <a:ext cx="1863450" cy="584775"/>
          </a:xfrm>
          <a:prstGeom prst="rect">
            <a:avLst/>
          </a:prstGeom>
          <a:noFill/>
        </p:spPr>
        <p:txBody>
          <a:bodyPr wrap="square">
            <a:spAutoFit/>
          </a:bodyPr>
          <a:lstStyle/>
          <a:p>
            <a:pPr algn="ctr" defTabSz="914377"/>
            <a:r>
              <a:rPr lang="en-CA" sz="3200" b="1">
                <a:solidFill>
                  <a:srgbClr val="FF0000"/>
                </a:solidFill>
              </a:rPr>
              <a:t>$38,842</a:t>
            </a:r>
          </a:p>
        </p:txBody>
      </p:sp>
      <p:sp>
        <p:nvSpPr>
          <p:cNvPr id="20" name="TextBox 19">
            <a:extLst>
              <a:ext uri="{FF2B5EF4-FFF2-40B4-BE49-F238E27FC236}">
                <a16:creationId xmlns:a16="http://schemas.microsoft.com/office/drawing/2014/main" id="{4F6C1DBA-CDD8-4205-9160-F46FD4688ED7}"/>
              </a:ext>
            </a:extLst>
          </p:cNvPr>
          <p:cNvSpPr txBox="1"/>
          <p:nvPr/>
        </p:nvSpPr>
        <p:spPr>
          <a:xfrm>
            <a:off x="7168312" y="3869184"/>
            <a:ext cx="2979825" cy="369332"/>
          </a:xfrm>
          <a:prstGeom prst="rect">
            <a:avLst/>
          </a:prstGeom>
          <a:noFill/>
        </p:spPr>
        <p:txBody>
          <a:bodyPr wrap="square" rtlCol="0">
            <a:spAutoFit/>
          </a:bodyPr>
          <a:lstStyle>
            <a:defPPr>
              <a:defRPr lang="en-US"/>
            </a:defPPr>
            <a:lvl1pPr algn="ctr">
              <a:defRPr b="1"/>
            </a:lvl1pPr>
          </a:lstStyle>
          <a:p>
            <a:r>
              <a:rPr lang="en-CA"/>
              <a:t>Tax Returns</a:t>
            </a:r>
          </a:p>
        </p:txBody>
      </p:sp>
      <p:sp>
        <p:nvSpPr>
          <p:cNvPr id="21" name="Rounded Rectangle 46">
            <a:extLst>
              <a:ext uri="{FF2B5EF4-FFF2-40B4-BE49-F238E27FC236}">
                <a16:creationId xmlns:a16="http://schemas.microsoft.com/office/drawing/2014/main" id="{17639D1F-7FED-42BF-826F-E151BE3FBF9F}"/>
              </a:ext>
            </a:extLst>
          </p:cNvPr>
          <p:cNvSpPr/>
          <p:nvPr/>
        </p:nvSpPr>
        <p:spPr>
          <a:xfrm>
            <a:off x="9644571" y="4556906"/>
            <a:ext cx="1975556" cy="56495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CA">
              <a:solidFill>
                <a:prstClr val="black"/>
              </a:solidFill>
            </a:endParaRPr>
          </a:p>
        </p:txBody>
      </p:sp>
      <p:sp>
        <p:nvSpPr>
          <p:cNvPr id="22" name="TextBox 21">
            <a:extLst>
              <a:ext uri="{FF2B5EF4-FFF2-40B4-BE49-F238E27FC236}">
                <a16:creationId xmlns:a16="http://schemas.microsoft.com/office/drawing/2014/main" id="{D8C47143-F22D-4F19-BB4E-AC0E89F5F684}"/>
              </a:ext>
            </a:extLst>
          </p:cNvPr>
          <p:cNvSpPr txBox="1"/>
          <p:nvPr/>
        </p:nvSpPr>
        <p:spPr>
          <a:xfrm>
            <a:off x="9644571" y="3761462"/>
            <a:ext cx="1863450" cy="584775"/>
          </a:xfrm>
          <a:prstGeom prst="rect">
            <a:avLst/>
          </a:prstGeom>
          <a:noFill/>
        </p:spPr>
        <p:txBody>
          <a:bodyPr wrap="square">
            <a:spAutoFit/>
          </a:bodyPr>
          <a:lstStyle/>
          <a:p>
            <a:pPr algn="ctr" defTabSz="914377"/>
            <a:r>
              <a:rPr lang="en-CA" sz="3200" b="1">
                <a:solidFill>
                  <a:srgbClr val="FF0000"/>
                </a:solidFill>
              </a:rPr>
              <a:t>$7,000</a:t>
            </a:r>
          </a:p>
        </p:txBody>
      </p:sp>
      <p:sp>
        <p:nvSpPr>
          <p:cNvPr id="23" name="TextBox 22">
            <a:extLst>
              <a:ext uri="{FF2B5EF4-FFF2-40B4-BE49-F238E27FC236}">
                <a16:creationId xmlns:a16="http://schemas.microsoft.com/office/drawing/2014/main" id="{E0C85A83-7F3A-4D08-ADFA-19F7F7F61572}"/>
              </a:ext>
            </a:extLst>
          </p:cNvPr>
          <p:cNvSpPr txBox="1"/>
          <p:nvPr/>
        </p:nvSpPr>
        <p:spPr>
          <a:xfrm>
            <a:off x="7686295" y="4506018"/>
            <a:ext cx="2002971" cy="646331"/>
          </a:xfrm>
          <a:prstGeom prst="rect">
            <a:avLst/>
          </a:prstGeom>
          <a:noFill/>
        </p:spPr>
        <p:txBody>
          <a:bodyPr wrap="square" rtlCol="0">
            <a:spAutoFit/>
          </a:bodyPr>
          <a:lstStyle>
            <a:defPPr>
              <a:defRPr lang="en-US"/>
            </a:defPPr>
            <a:lvl1pPr algn="ctr">
              <a:defRPr b="1"/>
            </a:lvl1pPr>
          </a:lstStyle>
          <a:p>
            <a:r>
              <a:rPr lang="en-CA"/>
              <a:t>Total Savings for down payment</a:t>
            </a:r>
          </a:p>
        </p:txBody>
      </p:sp>
      <p:sp>
        <p:nvSpPr>
          <p:cNvPr id="24" name="TextBox 23">
            <a:extLst>
              <a:ext uri="{FF2B5EF4-FFF2-40B4-BE49-F238E27FC236}">
                <a16:creationId xmlns:a16="http://schemas.microsoft.com/office/drawing/2014/main" id="{775C7129-931B-4D90-B2A4-C627AB7D3BA7}"/>
              </a:ext>
            </a:extLst>
          </p:cNvPr>
          <p:cNvSpPr txBox="1"/>
          <p:nvPr/>
        </p:nvSpPr>
        <p:spPr>
          <a:xfrm>
            <a:off x="9644571" y="4527555"/>
            <a:ext cx="1863450" cy="584775"/>
          </a:xfrm>
          <a:prstGeom prst="rect">
            <a:avLst/>
          </a:prstGeom>
          <a:noFill/>
        </p:spPr>
        <p:txBody>
          <a:bodyPr wrap="square">
            <a:spAutoFit/>
          </a:bodyPr>
          <a:lstStyle/>
          <a:p>
            <a:pPr algn="ctr" defTabSz="914377"/>
            <a:r>
              <a:rPr lang="en-CA" sz="3200" b="1">
                <a:solidFill>
                  <a:srgbClr val="FF0000"/>
                </a:solidFill>
              </a:rPr>
              <a:t>$45,842</a:t>
            </a:r>
          </a:p>
        </p:txBody>
      </p:sp>
      <p:sp>
        <p:nvSpPr>
          <p:cNvPr id="26" name="TextBox 25">
            <a:extLst>
              <a:ext uri="{FF2B5EF4-FFF2-40B4-BE49-F238E27FC236}">
                <a16:creationId xmlns:a16="http://schemas.microsoft.com/office/drawing/2014/main" id="{F82FEDBA-2CF4-41DB-9ADF-AE9D87A2988D}"/>
              </a:ext>
            </a:extLst>
          </p:cNvPr>
          <p:cNvSpPr txBox="1"/>
          <p:nvPr/>
        </p:nvSpPr>
        <p:spPr>
          <a:xfrm>
            <a:off x="5340685" y="5389389"/>
            <a:ext cx="6480894" cy="1015663"/>
          </a:xfrm>
          <a:prstGeom prst="rect">
            <a:avLst/>
          </a:prstGeom>
          <a:noFill/>
        </p:spPr>
        <p:txBody>
          <a:bodyPr wrap="square" rtlCol="0">
            <a:spAutoFit/>
          </a:bodyPr>
          <a:lstStyle/>
          <a:p>
            <a:pPr algn="ctr" defTabSz="914377"/>
            <a:r>
              <a:rPr lang="en-CA" sz="2000" b="1" i="1">
                <a:solidFill>
                  <a:prstClr val="black"/>
                </a:solidFill>
              </a:rPr>
              <a:t>Do you see any reason why you want to continue using your savings/checking account to save money for down payment?</a:t>
            </a:r>
          </a:p>
        </p:txBody>
      </p:sp>
      <p:sp>
        <p:nvSpPr>
          <p:cNvPr id="27" name="object 30">
            <a:extLst>
              <a:ext uri="{FF2B5EF4-FFF2-40B4-BE49-F238E27FC236}">
                <a16:creationId xmlns:a16="http://schemas.microsoft.com/office/drawing/2014/main" id="{B638F827-1E21-42A7-92FD-069029A663FB}"/>
              </a:ext>
            </a:extLst>
          </p:cNvPr>
          <p:cNvSpPr/>
          <p:nvPr/>
        </p:nvSpPr>
        <p:spPr>
          <a:xfrm rot="5400000">
            <a:off x="11142849" y="26614"/>
            <a:ext cx="1075765" cy="1022537"/>
          </a:xfrm>
          <a:custGeom>
            <a:avLst/>
            <a:gdLst/>
            <a:ahLst/>
            <a:cxnLst/>
            <a:rect l="l" t="t" r="r" b="b"/>
            <a:pathLst>
              <a:path w="1734185" h="1158875">
                <a:moveTo>
                  <a:pt x="1733931" y="0"/>
                </a:moveTo>
                <a:lnTo>
                  <a:pt x="0" y="0"/>
                </a:lnTo>
                <a:lnTo>
                  <a:pt x="0" y="1158532"/>
                </a:lnTo>
                <a:lnTo>
                  <a:pt x="1733931" y="0"/>
                </a:lnTo>
                <a:close/>
              </a:path>
            </a:pathLst>
          </a:custGeom>
          <a:solidFill>
            <a:srgbClr val="0069A7"/>
          </a:solidFill>
        </p:spPr>
        <p:txBody>
          <a:bodyPr wrap="square" lIns="0" tIns="0" rIns="0" bIns="0" rtlCol="0"/>
          <a:lstStyle/>
          <a:p>
            <a:pPr defTabSz="914377"/>
            <a:endParaRPr sz="1588">
              <a:solidFill>
                <a:prstClr val="black"/>
              </a:solidFill>
            </a:endParaRPr>
          </a:p>
        </p:txBody>
      </p:sp>
      <p:pic>
        <p:nvPicPr>
          <p:cNvPr id="28" name="Picture 27">
            <a:extLst>
              <a:ext uri="{FF2B5EF4-FFF2-40B4-BE49-F238E27FC236}">
                <a16:creationId xmlns:a16="http://schemas.microsoft.com/office/drawing/2014/main" id="{1E421C4B-F914-4953-8FB8-42F8C1DB2768}"/>
              </a:ext>
            </a:extLst>
          </p:cNvPr>
          <p:cNvPicPr>
            <a:picLocks noChangeAspect="1"/>
          </p:cNvPicPr>
          <p:nvPr/>
        </p:nvPicPr>
        <p:blipFill>
          <a:blip r:embed="rId6"/>
          <a:stretch>
            <a:fillRect/>
          </a:stretch>
        </p:blipFill>
        <p:spPr>
          <a:xfrm>
            <a:off x="11206181" y="157435"/>
            <a:ext cx="836511" cy="841551"/>
          </a:xfrm>
          <a:prstGeom prst="rect">
            <a:avLst/>
          </a:prstGeom>
        </p:spPr>
      </p:pic>
      <p:sp>
        <p:nvSpPr>
          <p:cNvPr id="3" name="Footer Placeholder 2">
            <a:extLst>
              <a:ext uri="{FF2B5EF4-FFF2-40B4-BE49-F238E27FC236}">
                <a16:creationId xmlns:a16="http://schemas.microsoft.com/office/drawing/2014/main" id="{68B9C84A-41E2-47D8-AA03-DFB75C08B6D7}"/>
              </a:ext>
            </a:extLst>
          </p:cNvPr>
          <p:cNvSpPr>
            <a:spLocks noGrp="1"/>
          </p:cNvSpPr>
          <p:nvPr>
            <p:ph type="ftr" sz="quarter" idx="11"/>
          </p:nvPr>
        </p:nvSpPr>
        <p:spPr/>
        <p:txBody>
          <a:bodyPr/>
          <a:lstStyle/>
          <a:p>
            <a:r>
              <a:rPr lang="en-CA"/>
              <a:t>* For Illustration Purpose Only</a:t>
            </a:r>
          </a:p>
        </p:txBody>
      </p:sp>
    </p:spTree>
    <p:extLst>
      <p:ext uri="{BB962C8B-B14F-4D97-AF65-F5344CB8AC3E}">
        <p14:creationId xmlns:p14="http://schemas.microsoft.com/office/powerpoint/2010/main" val="153601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15" grpId="0"/>
      <p:bldP spid="16" grpId="0"/>
      <p:bldP spid="17" grpId="0"/>
      <p:bldP spid="19" grpId="0"/>
      <p:bldP spid="20" grpId="0"/>
      <p:bldP spid="21" grpId="0" animBg="1"/>
      <p:bldP spid="22" grpId="0"/>
      <p:bldP spid="23" grpId="0"/>
      <p:bldP spid="24"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B5D4A2-86A0-40B4-ABE7-FBD7CC0C9C8F}"/>
              </a:ext>
            </a:extLst>
          </p:cNvPr>
          <p:cNvSpPr txBox="1"/>
          <p:nvPr/>
        </p:nvSpPr>
        <p:spPr>
          <a:xfrm>
            <a:off x="3943583" y="81376"/>
            <a:ext cx="4688011" cy="646331"/>
          </a:xfrm>
          <a:prstGeom prst="rect">
            <a:avLst/>
          </a:prstGeom>
          <a:noFill/>
        </p:spPr>
        <p:txBody>
          <a:bodyPr wrap="square" rtlCol="0">
            <a:spAutoFit/>
          </a:bodyPr>
          <a:lstStyle>
            <a:defPPr>
              <a:defRPr lang="en-US"/>
            </a:defPPr>
            <a:lvl1pPr algn="ctr">
              <a:defRPr sz="2400" b="1" i="1">
                <a:solidFill>
                  <a:srgbClr val="1D9A78"/>
                </a:solidFill>
              </a:defRPr>
            </a:lvl1pPr>
          </a:lstStyle>
          <a:p>
            <a:pPr algn="l"/>
            <a:r>
              <a:rPr lang="en-CA" sz="3600">
                <a:solidFill>
                  <a:srgbClr val="0069A7"/>
                </a:solidFill>
              </a:rPr>
              <a:t>Kids Future Planning</a:t>
            </a:r>
          </a:p>
        </p:txBody>
      </p:sp>
      <p:cxnSp>
        <p:nvCxnSpPr>
          <p:cNvPr id="5" name="Straight Arrow Connector 4">
            <a:extLst>
              <a:ext uri="{FF2B5EF4-FFF2-40B4-BE49-F238E27FC236}">
                <a16:creationId xmlns:a16="http://schemas.microsoft.com/office/drawing/2014/main" id="{4A77E9E8-39FC-49DB-B5E6-46D1B0CFFE09}"/>
              </a:ext>
            </a:extLst>
          </p:cNvPr>
          <p:cNvCxnSpPr>
            <a:cxnSpLocks/>
            <a:endCxn id="12" idx="0"/>
          </p:cNvCxnSpPr>
          <p:nvPr/>
        </p:nvCxnSpPr>
        <p:spPr>
          <a:xfrm flipH="1">
            <a:off x="4012827" y="813811"/>
            <a:ext cx="1951648" cy="9356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057912B-7C56-458B-8C6B-4131D29FBC81}"/>
              </a:ext>
            </a:extLst>
          </p:cNvPr>
          <p:cNvCxnSpPr>
            <a:cxnSpLocks/>
            <a:endCxn id="14" idx="0"/>
          </p:cNvCxnSpPr>
          <p:nvPr/>
        </p:nvCxnSpPr>
        <p:spPr>
          <a:xfrm>
            <a:off x="5964474" y="813811"/>
            <a:ext cx="2994822" cy="8746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7">
            <a:extLst>
              <a:ext uri="{FF2B5EF4-FFF2-40B4-BE49-F238E27FC236}">
                <a16:creationId xmlns:a16="http://schemas.microsoft.com/office/drawing/2014/main" id="{6B77C96F-4086-47CD-8BE9-51BF76613046}"/>
              </a:ext>
            </a:extLst>
          </p:cNvPr>
          <p:cNvSpPr/>
          <p:nvPr/>
        </p:nvSpPr>
        <p:spPr>
          <a:xfrm>
            <a:off x="2562401" y="1749441"/>
            <a:ext cx="2900852" cy="510778"/>
          </a:xfrm>
          <a:prstGeom prst="roundRect">
            <a:avLst/>
          </a:prstGeom>
          <a:solidFill>
            <a:srgbClr val="0069A7"/>
          </a:solidFill>
          <a:ln>
            <a:solidFill>
              <a:srgbClr val="0069A7"/>
            </a:solidFill>
          </a:ln>
        </p:spPr>
        <p:txBody>
          <a:bodyPr wrap="square" rtlCol="0">
            <a:spAutoFit/>
          </a:bodyPr>
          <a:lstStyle/>
          <a:p>
            <a:pPr algn="ctr" defTabSz="914377"/>
            <a:r>
              <a:rPr lang="en-CA" sz="2400" b="1" i="1">
                <a:solidFill>
                  <a:prstClr val="white"/>
                </a:solidFill>
              </a:rPr>
              <a:t>RESP Bonus Plan</a:t>
            </a:r>
          </a:p>
        </p:txBody>
      </p:sp>
      <p:sp>
        <p:nvSpPr>
          <p:cNvPr id="14" name="Rounded Rectangle 7">
            <a:extLst>
              <a:ext uri="{FF2B5EF4-FFF2-40B4-BE49-F238E27FC236}">
                <a16:creationId xmlns:a16="http://schemas.microsoft.com/office/drawing/2014/main" id="{20ED07E1-4630-47D1-8247-1473AEE53B70}"/>
              </a:ext>
            </a:extLst>
          </p:cNvPr>
          <p:cNvSpPr/>
          <p:nvPr/>
        </p:nvSpPr>
        <p:spPr>
          <a:xfrm>
            <a:off x="7508870" y="1688481"/>
            <a:ext cx="2900852" cy="510778"/>
          </a:xfrm>
          <a:prstGeom prst="roundRect">
            <a:avLst/>
          </a:prstGeom>
          <a:solidFill>
            <a:srgbClr val="0069A7"/>
          </a:solidFill>
          <a:ln>
            <a:solidFill>
              <a:srgbClr val="0069A7"/>
            </a:solidFill>
          </a:ln>
        </p:spPr>
        <p:txBody>
          <a:bodyPr wrap="square" rtlCol="0">
            <a:spAutoFit/>
          </a:bodyPr>
          <a:lstStyle/>
          <a:p>
            <a:pPr algn="ctr" defTabSz="914377"/>
            <a:r>
              <a:rPr lang="en-CA" sz="2400" b="1" i="1">
                <a:solidFill>
                  <a:prstClr val="white"/>
                </a:solidFill>
              </a:rPr>
              <a:t>Kids Plan</a:t>
            </a:r>
          </a:p>
        </p:txBody>
      </p:sp>
      <p:pic>
        <p:nvPicPr>
          <p:cNvPr id="16" name="Picture 2" descr="Graduate Studies in Psychology | Department of Psychology - McGill ...">
            <a:extLst>
              <a:ext uri="{FF2B5EF4-FFF2-40B4-BE49-F238E27FC236}">
                <a16:creationId xmlns:a16="http://schemas.microsoft.com/office/drawing/2014/main" id="{1B24A8A7-5FF8-4D3A-A50B-9BF9D0758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045" y="5120077"/>
            <a:ext cx="978976" cy="65591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5A750A9-2445-4CB6-8F08-E609B3216E06}"/>
              </a:ext>
            </a:extLst>
          </p:cNvPr>
          <p:cNvSpPr txBox="1"/>
          <p:nvPr/>
        </p:nvSpPr>
        <p:spPr>
          <a:xfrm>
            <a:off x="2065103" y="5120077"/>
            <a:ext cx="3587931" cy="646331"/>
          </a:xfrm>
          <a:prstGeom prst="rect">
            <a:avLst/>
          </a:prstGeom>
          <a:noFill/>
        </p:spPr>
        <p:txBody>
          <a:bodyPr wrap="square" rtlCol="0">
            <a:spAutoFit/>
          </a:bodyPr>
          <a:lstStyle/>
          <a:p>
            <a:pPr algn="ctr"/>
            <a:r>
              <a:rPr lang="en-CA" b="1"/>
              <a:t>Used for Education related expenses only</a:t>
            </a:r>
          </a:p>
        </p:txBody>
      </p:sp>
      <p:sp>
        <p:nvSpPr>
          <p:cNvPr id="18" name="TextBox 17">
            <a:extLst>
              <a:ext uri="{FF2B5EF4-FFF2-40B4-BE49-F238E27FC236}">
                <a16:creationId xmlns:a16="http://schemas.microsoft.com/office/drawing/2014/main" id="{698520B9-CC87-4480-800A-C471B2610D3A}"/>
              </a:ext>
            </a:extLst>
          </p:cNvPr>
          <p:cNvSpPr txBox="1"/>
          <p:nvPr/>
        </p:nvSpPr>
        <p:spPr>
          <a:xfrm>
            <a:off x="2214955" y="2887086"/>
            <a:ext cx="3587931" cy="646331"/>
          </a:xfrm>
          <a:prstGeom prst="rect">
            <a:avLst/>
          </a:prstGeom>
          <a:noFill/>
        </p:spPr>
        <p:txBody>
          <a:bodyPr wrap="square" rtlCol="0">
            <a:spAutoFit/>
          </a:bodyPr>
          <a:lstStyle/>
          <a:p>
            <a:pPr algn="ctr"/>
            <a:r>
              <a:rPr lang="en-CA" b="1"/>
              <a:t>20% Govt Grant upto $7,200 per child</a:t>
            </a:r>
          </a:p>
        </p:txBody>
      </p:sp>
      <p:pic>
        <p:nvPicPr>
          <p:cNvPr id="20" name="Picture 19" descr="Shape&#10;&#10;Description automatically generated with low confidence">
            <a:extLst>
              <a:ext uri="{FF2B5EF4-FFF2-40B4-BE49-F238E27FC236}">
                <a16:creationId xmlns:a16="http://schemas.microsoft.com/office/drawing/2014/main" id="{9C13B21C-86D9-4265-9807-4DD12CF4D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730" y="2685071"/>
            <a:ext cx="848346" cy="848346"/>
          </a:xfrm>
          <a:prstGeom prst="rect">
            <a:avLst/>
          </a:prstGeom>
        </p:spPr>
      </p:pic>
      <p:pic>
        <p:nvPicPr>
          <p:cNvPr id="24" name="Graphic 23" descr="Bar graph with upward trend with solid fill">
            <a:extLst>
              <a:ext uri="{FF2B5EF4-FFF2-40B4-BE49-F238E27FC236}">
                <a16:creationId xmlns:a16="http://schemas.microsoft.com/office/drawing/2014/main" id="{8EEFBDBB-BC9D-4F1E-8DCA-70161ECC06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0703" y="3932624"/>
            <a:ext cx="914400" cy="914400"/>
          </a:xfrm>
          <a:prstGeom prst="rect">
            <a:avLst/>
          </a:prstGeom>
        </p:spPr>
      </p:pic>
      <p:sp>
        <p:nvSpPr>
          <p:cNvPr id="25" name="TextBox 24">
            <a:extLst>
              <a:ext uri="{FF2B5EF4-FFF2-40B4-BE49-F238E27FC236}">
                <a16:creationId xmlns:a16="http://schemas.microsoft.com/office/drawing/2014/main" id="{E2319984-4DCA-4D50-A1DF-296A10D8AB13}"/>
              </a:ext>
            </a:extLst>
          </p:cNvPr>
          <p:cNvSpPr txBox="1"/>
          <p:nvPr/>
        </p:nvSpPr>
        <p:spPr>
          <a:xfrm>
            <a:off x="2196176" y="4096432"/>
            <a:ext cx="3587931" cy="646331"/>
          </a:xfrm>
          <a:prstGeom prst="rect">
            <a:avLst/>
          </a:prstGeom>
          <a:noFill/>
        </p:spPr>
        <p:txBody>
          <a:bodyPr wrap="square" rtlCol="0">
            <a:spAutoFit/>
          </a:bodyPr>
          <a:lstStyle/>
          <a:p>
            <a:pPr algn="ctr"/>
            <a:r>
              <a:rPr lang="en-CA" b="1"/>
              <a:t>Both your money &amp; grant money can be invested</a:t>
            </a:r>
          </a:p>
        </p:txBody>
      </p:sp>
      <p:sp>
        <p:nvSpPr>
          <p:cNvPr id="26" name="TextBox 25">
            <a:extLst>
              <a:ext uri="{FF2B5EF4-FFF2-40B4-BE49-F238E27FC236}">
                <a16:creationId xmlns:a16="http://schemas.microsoft.com/office/drawing/2014/main" id="{18B7D253-5363-4CD3-BECF-7E858ADAFB07}"/>
              </a:ext>
            </a:extLst>
          </p:cNvPr>
          <p:cNvSpPr txBox="1"/>
          <p:nvPr/>
        </p:nvSpPr>
        <p:spPr>
          <a:xfrm>
            <a:off x="7165330" y="2887085"/>
            <a:ext cx="3587931" cy="923330"/>
          </a:xfrm>
          <a:prstGeom prst="rect">
            <a:avLst/>
          </a:prstGeom>
          <a:noFill/>
        </p:spPr>
        <p:txBody>
          <a:bodyPr wrap="square" rtlCol="0">
            <a:spAutoFit/>
          </a:bodyPr>
          <a:lstStyle/>
          <a:p>
            <a:pPr algn="ctr"/>
            <a:r>
              <a:rPr lang="en-CA" b="1"/>
              <a:t>Can be used for any purpose such as business, house, marriage, retirement etc.</a:t>
            </a:r>
          </a:p>
        </p:txBody>
      </p:sp>
      <p:sp>
        <p:nvSpPr>
          <p:cNvPr id="27" name="TextBox 26">
            <a:extLst>
              <a:ext uri="{FF2B5EF4-FFF2-40B4-BE49-F238E27FC236}">
                <a16:creationId xmlns:a16="http://schemas.microsoft.com/office/drawing/2014/main" id="{9E3D9D86-45E5-4423-9AA8-73545267E354}"/>
              </a:ext>
            </a:extLst>
          </p:cNvPr>
          <p:cNvSpPr txBox="1"/>
          <p:nvPr/>
        </p:nvSpPr>
        <p:spPr>
          <a:xfrm>
            <a:off x="7165329" y="4066658"/>
            <a:ext cx="3587931" cy="646331"/>
          </a:xfrm>
          <a:prstGeom prst="rect">
            <a:avLst/>
          </a:prstGeom>
          <a:noFill/>
        </p:spPr>
        <p:txBody>
          <a:bodyPr wrap="square" rtlCol="0">
            <a:spAutoFit/>
          </a:bodyPr>
          <a:lstStyle/>
          <a:p>
            <a:pPr algn="ctr"/>
            <a:r>
              <a:rPr lang="en-CA" b="1"/>
              <a:t>Grows long term with cash dividends</a:t>
            </a:r>
          </a:p>
        </p:txBody>
      </p:sp>
      <p:sp>
        <p:nvSpPr>
          <p:cNvPr id="28" name="TextBox 27">
            <a:extLst>
              <a:ext uri="{FF2B5EF4-FFF2-40B4-BE49-F238E27FC236}">
                <a16:creationId xmlns:a16="http://schemas.microsoft.com/office/drawing/2014/main" id="{E2A609F6-5082-4914-B1E0-22362915A32D}"/>
              </a:ext>
            </a:extLst>
          </p:cNvPr>
          <p:cNvSpPr txBox="1"/>
          <p:nvPr/>
        </p:nvSpPr>
        <p:spPr>
          <a:xfrm>
            <a:off x="7100015" y="5040203"/>
            <a:ext cx="3587931" cy="646331"/>
          </a:xfrm>
          <a:prstGeom prst="rect">
            <a:avLst/>
          </a:prstGeom>
          <a:noFill/>
        </p:spPr>
        <p:txBody>
          <a:bodyPr wrap="square" rtlCol="0">
            <a:spAutoFit/>
          </a:bodyPr>
          <a:lstStyle/>
          <a:p>
            <a:pPr algn="ctr"/>
            <a:r>
              <a:rPr lang="en-CA" b="1"/>
              <a:t>Child is protected from day 1 for the rest of the life</a:t>
            </a:r>
          </a:p>
        </p:txBody>
      </p:sp>
      <p:pic>
        <p:nvPicPr>
          <p:cNvPr id="29" name="Picture 28">
            <a:extLst>
              <a:ext uri="{FF2B5EF4-FFF2-40B4-BE49-F238E27FC236}">
                <a16:creationId xmlns:a16="http://schemas.microsoft.com/office/drawing/2014/main" id="{26BEB8A0-2629-405D-8A3B-6952A691D919}"/>
              </a:ext>
            </a:extLst>
          </p:cNvPr>
          <p:cNvPicPr>
            <a:picLocks noChangeAspect="1"/>
          </p:cNvPicPr>
          <p:nvPr/>
        </p:nvPicPr>
        <p:blipFill>
          <a:blip r:embed="rId6"/>
          <a:stretch>
            <a:fillRect/>
          </a:stretch>
        </p:blipFill>
        <p:spPr>
          <a:xfrm flipH="1">
            <a:off x="11213717" y="3550895"/>
            <a:ext cx="994753" cy="554001"/>
          </a:xfrm>
          <a:prstGeom prst="rect">
            <a:avLst/>
          </a:prstGeom>
        </p:spPr>
      </p:pic>
      <p:pic>
        <p:nvPicPr>
          <p:cNvPr id="30" name="Picture 2" descr="Educational Clipart | Free Download Clip Art | Free Clip Art | on ...">
            <a:extLst>
              <a:ext uri="{FF2B5EF4-FFF2-40B4-BE49-F238E27FC236}">
                <a16:creationId xmlns:a16="http://schemas.microsoft.com/office/drawing/2014/main" id="{24737B6D-5C23-44BA-84D8-DE7B76D6E79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3988" y="2346125"/>
            <a:ext cx="1038012" cy="7661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Wedding Reception Clip Art – ClipArt Best Wedding Clipart Images ...">
            <a:extLst>
              <a:ext uri="{FF2B5EF4-FFF2-40B4-BE49-F238E27FC236}">
                <a16:creationId xmlns:a16="http://schemas.microsoft.com/office/drawing/2014/main" id="{CFF09180-8997-4431-A5B8-FFAA613CB41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89248" y="2678510"/>
            <a:ext cx="975335" cy="975335"/>
          </a:xfrm>
          <a:prstGeom prst="rect">
            <a:avLst/>
          </a:prstGeom>
          <a:noFill/>
          <a:extLst>
            <a:ext uri="{909E8E84-426E-40DD-AFC4-6F175D3DCCD1}">
              <a14:hiddenFill xmlns:a14="http://schemas.microsoft.com/office/drawing/2010/main">
                <a:solidFill>
                  <a:srgbClr val="FFFFFF"/>
                </a:solidFill>
              </a14:hiddenFill>
            </a:ext>
          </a:extLst>
        </p:spPr>
      </p:pic>
      <p:pic>
        <p:nvPicPr>
          <p:cNvPr id="33" name="Graphic 32" descr="Umbrella with solid fill">
            <a:extLst>
              <a:ext uri="{FF2B5EF4-FFF2-40B4-BE49-F238E27FC236}">
                <a16:creationId xmlns:a16="http://schemas.microsoft.com/office/drawing/2014/main" id="{E1D39AA1-9287-4253-86DB-BD68A9AC68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53260" y="4969232"/>
            <a:ext cx="914400" cy="914400"/>
          </a:xfrm>
          <a:prstGeom prst="rect">
            <a:avLst/>
          </a:prstGeom>
        </p:spPr>
      </p:pic>
      <p:sp>
        <p:nvSpPr>
          <p:cNvPr id="34" name="TextBox 33">
            <a:extLst>
              <a:ext uri="{FF2B5EF4-FFF2-40B4-BE49-F238E27FC236}">
                <a16:creationId xmlns:a16="http://schemas.microsoft.com/office/drawing/2014/main" id="{5F4BA34C-823F-4870-B4A8-E744338F034F}"/>
              </a:ext>
            </a:extLst>
          </p:cNvPr>
          <p:cNvSpPr txBox="1"/>
          <p:nvPr/>
        </p:nvSpPr>
        <p:spPr>
          <a:xfrm>
            <a:off x="2065102" y="6039461"/>
            <a:ext cx="3587931" cy="646331"/>
          </a:xfrm>
          <a:prstGeom prst="rect">
            <a:avLst/>
          </a:prstGeom>
          <a:noFill/>
        </p:spPr>
        <p:txBody>
          <a:bodyPr wrap="square" rtlCol="0">
            <a:spAutoFit/>
          </a:bodyPr>
          <a:lstStyle/>
          <a:p>
            <a:pPr algn="ctr"/>
            <a:r>
              <a:rPr lang="en-CA" b="1"/>
              <a:t>15% Bonus for consistent contribution (till age 17)</a:t>
            </a:r>
          </a:p>
        </p:txBody>
      </p:sp>
      <p:pic>
        <p:nvPicPr>
          <p:cNvPr id="36" name="Graphic 35" descr="Dollar with solid fill">
            <a:extLst>
              <a:ext uri="{FF2B5EF4-FFF2-40B4-BE49-F238E27FC236}">
                <a16:creationId xmlns:a16="http://schemas.microsoft.com/office/drawing/2014/main" id="{213BAE54-475A-4EFA-B94E-58155FBB9F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3170" y="6097066"/>
            <a:ext cx="588726" cy="588726"/>
          </a:xfrm>
          <a:prstGeom prst="rect">
            <a:avLst/>
          </a:prstGeom>
        </p:spPr>
      </p:pic>
      <p:sp>
        <p:nvSpPr>
          <p:cNvPr id="37" name="object 30">
            <a:extLst>
              <a:ext uri="{FF2B5EF4-FFF2-40B4-BE49-F238E27FC236}">
                <a16:creationId xmlns:a16="http://schemas.microsoft.com/office/drawing/2014/main" id="{610B98D1-0BD6-4EF3-B854-95484F3D6DCA}"/>
              </a:ext>
            </a:extLst>
          </p:cNvPr>
          <p:cNvSpPr/>
          <p:nvPr/>
        </p:nvSpPr>
        <p:spPr>
          <a:xfrm rot="5400000">
            <a:off x="11142849" y="26614"/>
            <a:ext cx="1075765" cy="1022537"/>
          </a:xfrm>
          <a:custGeom>
            <a:avLst/>
            <a:gdLst/>
            <a:ahLst/>
            <a:cxnLst/>
            <a:rect l="l" t="t" r="r" b="b"/>
            <a:pathLst>
              <a:path w="1734185" h="1158875">
                <a:moveTo>
                  <a:pt x="1733931" y="0"/>
                </a:moveTo>
                <a:lnTo>
                  <a:pt x="0" y="0"/>
                </a:lnTo>
                <a:lnTo>
                  <a:pt x="0" y="1158532"/>
                </a:lnTo>
                <a:lnTo>
                  <a:pt x="1733931" y="0"/>
                </a:lnTo>
                <a:close/>
              </a:path>
            </a:pathLst>
          </a:custGeom>
          <a:solidFill>
            <a:srgbClr val="0069A7"/>
          </a:solidFill>
        </p:spPr>
        <p:txBody>
          <a:bodyPr wrap="square" lIns="0" tIns="0" rIns="0" bIns="0" rtlCol="0"/>
          <a:lstStyle/>
          <a:p>
            <a:pPr defTabSz="914377"/>
            <a:endParaRPr sz="1588">
              <a:solidFill>
                <a:prstClr val="black"/>
              </a:solidFill>
            </a:endParaRPr>
          </a:p>
        </p:txBody>
      </p:sp>
      <p:pic>
        <p:nvPicPr>
          <p:cNvPr id="38" name="Picture 37">
            <a:extLst>
              <a:ext uri="{FF2B5EF4-FFF2-40B4-BE49-F238E27FC236}">
                <a16:creationId xmlns:a16="http://schemas.microsoft.com/office/drawing/2014/main" id="{4D5C39CA-D091-4BFF-940C-614D60D09674}"/>
              </a:ext>
            </a:extLst>
          </p:cNvPr>
          <p:cNvPicPr>
            <a:picLocks noChangeAspect="1"/>
          </p:cNvPicPr>
          <p:nvPr/>
        </p:nvPicPr>
        <p:blipFill>
          <a:blip r:embed="rId13"/>
          <a:stretch>
            <a:fillRect/>
          </a:stretch>
        </p:blipFill>
        <p:spPr>
          <a:xfrm>
            <a:off x="11206181" y="157435"/>
            <a:ext cx="836511" cy="841551"/>
          </a:xfrm>
          <a:prstGeom prst="rect">
            <a:avLst/>
          </a:prstGeom>
        </p:spPr>
      </p:pic>
      <p:sp>
        <p:nvSpPr>
          <p:cNvPr id="2" name="Footer Placeholder 1">
            <a:extLst>
              <a:ext uri="{FF2B5EF4-FFF2-40B4-BE49-F238E27FC236}">
                <a16:creationId xmlns:a16="http://schemas.microsoft.com/office/drawing/2014/main" id="{85A0E8A3-249D-41CB-80CB-09081AB63F80}"/>
              </a:ext>
            </a:extLst>
          </p:cNvPr>
          <p:cNvSpPr>
            <a:spLocks noGrp="1"/>
          </p:cNvSpPr>
          <p:nvPr>
            <p:ph type="ftr" sz="quarter" idx="11"/>
          </p:nvPr>
        </p:nvSpPr>
        <p:spPr/>
        <p:txBody>
          <a:bodyPr/>
          <a:lstStyle/>
          <a:p>
            <a:r>
              <a:rPr lang="en-CA"/>
              <a:t>* For Illustration Purpose Only</a:t>
            </a:r>
          </a:p>
        </p:txBody>
      </p:sp>
      <p:sp>
        <p:nvSpPr>
          <p:cNvPr id="32" name="Footer Placeholder 1">
            <a:extLst>
              <a:ext uri="{FF2B5EF4-FFF2-40B4-BE49-F238E27FC236}">
                <a16:creationId xmlns:a16="http://schemas.microsoft.com/office/drawing/2014/main" id="{64FCD4A2-5D05-4E43-8D0F-CA70841D14B5}"/>
              </a:ext>
            </a:extLst>
          </p:cNvPr>
          <p:cNvSpPr txBox="1">
            <a:spLocks/>
          </p:cNvSpPr>
          <p:nvPr/>
        </p:nvSpPr>
        <p:spPr>
          <a:xfrm>
            <a:off x="1801667" y="229714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a:t>- Only below 4 years of age</a:t>
            </a:r>
          </a:p>
        </p:txBody>
      </p:sp>
    </p:spTree>
    <p:extLst>
      <p:ext uri="{BB962C8B-B14F-4D97-AF65-F5344CB8AC3E}">
        <p14:creationId xmlns:p14="http://schemas.microsoft.com/office/powerpoint/2010/main" val="40110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0"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p:bldP spid="18" grpId="0"/>
      <p:bldP spid="25" grpId="0"/>
      <p:bldP spid="26" grpId="0"/>
      <p:bldP spid="27" grpId="0"/>
      <p:bldP spid="28" grpId="0"/>
      <p:bldP spid="34"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4F147-EAF6-4CBD-BB7B-CB15FE20023B}"/>
              </a:ext>
            </a:extLst>
          </p:cNvPr>
          <p:cNvSpPr txBox="1"/>
          <p:nvPr/>
        </p:nvSpPr>
        <p:spPr>
          <a:xfrm>
            <a:off x="4023358" y="1404804"/>
            <a:ext cx="3840481" cy="646331"/>
          </a:xfrm>
          <a:prstGeom prst="rect">
            <a:avLst/>
          </a:prstGeom>
          <a:noFill/>
        </p:spPr>
        <p:txBody>
          <a:bodyPr wrap="square" rtlCol="0">
            <a:spAutoFit/>
          </a:bodyPr>
          <a:lstStyle>
            <a:defPPr>
              <a:defRPr lang="en-US"/>
            </a:defPPr>
            <a:lvl1pPr algn="ctr">
              <a:defRPr sz="2400" b="1" i="1">
                <a:solidFill>
                  <a:srgbClr val="1D9A78"/>
                </a:solidFill>
              </a:defRPr>
            </a:lvl1pPr>
          </a:lstStyle>
          <a:p>
            <a:pPr algn="l"/>
            <a:r>
              <a:rPr lang="en-CA" sz="3600">
                <a:solidFill>
                  <a:srgbClr val="0069A7"/>
                </a:solidFill>
              </a:rPr>
              <a:t>Government Grant</a:t>
            </a:r>
          </a:p>
        </p:txBody>
      </p:sp>
      <p:sp>
        <p:nvSpPr>
          <p:cNvPr id="5" name="Rounded Rectangle 7">
            <a:extLst>
              <a:ext uri="{FF2B5EF4-FFF2-40B4-BE49-F238E27FC236}">
                <a16:creationId xmlns:a16="http://schemas.microsoft.com/office/drawing/2014/main" id="{5C982A1F-58B4-4AE6-A610-C470731F7934}"/>
              </a:ext>
            </a:extLst>
          </p:cNvPr>
          <p:cNvSpPr/>
          <p:nvPr/>
        </p:nvSpPr>
        <p:spPr>
          <a:xfrm>
            <a:off x="4994080" y="2288411"/>
            <a:ext cx="1724869" cy="510778"/>
          </a:xfrm>
          <a:prstGeom prst="roundRect">
            <a:avLst/>
          </a:prstGeom>
          <a:solidFill>
            <a:srgbClr val="0069A7"/>
          </a:solidFill>
          <a:ln>
            <a:solidFill>
              <a:srgbClr val="0069A7"/>
            </a:solidFill>
          </a:ln>
        </p:spPr>
        <p:txBody>
          <a:bodyPr wrap="square" rtlCol="0">
            <a:spAutoFit/>
          </a:bodyPr>
          <a:lstStyle/>
          <a:p>
            <a:pPr algn="ctr" defTabSz="914377"/>
            <a:r>
              <a:rPr lang="en-CA" sz="2400" b="1" i="1">
                <a:solidFill>
                  <a:prstClr val="white"/>
                </a:solidFill>
              </a:rPr>
              <a:t>$400/m</a:t>
            </a:r>
          </a:p>
        </p:txBody>
      </p:sp>
      <p:cxnSp>
        <p:nvCxnSpPr>
          <p:cNvPr id="6" name="Straight Arrow Connector 5">
            <a:extLst>
              <a:ext uri="{FF2B5EF4-FFF2-40B4-BE49-F238E27FC236}">
                <a16:creationId xmlns:a16="http://schemas.microsoft.com/office/drawing/2014/main" id="{0B49D303-69F9-4BE6-806A-E4BBC0C50603}"/>
              </a:ext>
            </a:extLst>
          </p:cNvPr>
          <p:cNvCxnSpPr>
            <a:cxnSpLocks/>
            <a:endCxn id="8" idx="0"/>
          </p:cNvCxnSpPr>
          <p:nvPr/>
        </p:nvCxnSpPr>
        <p:spPr>
          <a:xfrm flipH="1">
            <a:off x="3803820" y="2811635"/>
            <a:ext cx="1951648" cy="9356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0507F19-78C7-484F-9760-0892495F7764}"/>
              </a:ext>
            </a:extLst>
          </p:cNvPr>
          <p:cNvCxnSpPr>
            <a:cxnSpLocks/>
            <a:endCxn id="9" idx="0"/>
          </p:cNvCxnSpPr>
          <p:nvPr/>
        </p:nvCxnSpPr>
        <p:spPr>
          <a:xfrm>
            <a:off x="5755467" y="2811635"/>
            <a:ext cx="2994822" cy="87467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869F1A22-C649-4B86-97F7-88EDE80A5F23}"/>
              </a:ext>
            </a:extLst>
          </p:cNvPr>
          <p:cNvSpPr/>
          <p:nvPr/>
        </p:nvSpPr>
        <p:spPr>
          <a:xfrm>
            <a:off x="2353394" y="3747265"/>
            <a:ext cx="2900852" cy="510778"/>
          </a:xfrm>
          <a:prstGeom prst="roundRect">
            <a:avLst/>
          </a:prstGeom>
          <a:solidFill>
            <a:srgbClr val="0069A7"/>
          </a:solidFill>
          <a:ln>
            <a:solidFill>
              <a:srgbClr val="0069A7"/>
            </a:solidFill>
          </a:ln>
        </p:spPr>
        <p:txBody>
          <a:bodyPr wrap="square" rtlCol="0">
            <a:spAutoFit/>
          </a:bodyPr>
          <a:lstStyle/>
          <a:p>
            <a:pPr algn="ctr" defTabSz="914377"/>
            <a:r>
              <a:rPr lang="en-CA" sz="2400" b="1" i="1">
                <a:solidFill>
                  <a:prstClr val="white"/>
                </a:solidFill>
              </a:rPr>
              <a:t>$200 – RESP Bonus</a:t>
            </a:r>
          </a:p>
        </p:txBody>
      </p:sp>
      <p:sp>
        <p:nvSpPr>
          <p:cNvPr id="9" name="Rounded Rectangle 7">
            <a:extLst>
              <a:ext uri="{FF2B5EF4-FFF2-40B4-BE49-F238E27FC236}">
                <a16:creationId xmlns:a16="http://schemas.microsoft.com/office/drawing/2014/main" id="{E5FA6666-0BAF-40E6-A6A5-2C5C2B3D6389}"/>
              </a:ext>
            </a:extLst>
          </p:cNvPr>
          <p:cNvSpPr/>
          <p:nvPr/>
        </p:nvSpPr>
        <p:spPr>
          <a:xfrm>
            <a:off x="7299863" y="3686305"/>
            <a:ext cx="2900852" cy="919401"/>
          </a:xfrm>
          <a:prstGeom prst="roundRect">
            <a:avLst/>
          </a:prstGeom>
          <a:solidFill>
            <a:srgbClr val="0069A7"/>
          </a:solidFill>
          <a:ln>
            <a:solidFill>
              <a:srgbClr val="0069A7"/>
            </a:solidFill>
          </a:ln>
        </p:spPr>
        <p:txBody>
          <a:bodyPr wrap="square" rtlCol="0">
            <a:spAutoFit/>
          </a:bodyPr>
          <a:lstStyle/>
          <a:p>
            <a:pPr algn="ctr" defTabSz="914377"/>
            <a:r>
              <a:rPr lang="en-CA" sz="2400" b="1" i="1">
                <a:solidFill>
                  <a:prstClr val="white"/>
                </a:solidFill>
              </a:rPr>
              <a:t>$200 – Wealthy Child Plan</a:t>
            </a:r>
          </a:p>
        </p:txBody>
      </p:sp>
      <p:sp>
        <p:nvSpPr>
          <p:cNvPr id="10" name="object 30">
            <a:extLst>
              <a:ext uri="{FF2B5EF4-FFF2-40B4-BE49-F238E27FC236}">
                <a16:creationId xmlns:a16="http://schemas.microsoft.com/office/drawing/2014/main" id="{9BDB550D-A0CB-4AD1-A419-C26AE37EDA90}"/>
              </a:ext>
            </a:extLst>
          </p:cNvPr>
          <p:cNvSpPr/>
          <p:nvPr/>
        </p:nvSpPr>
        <p:spPr>
          <a:xfrm rot="5400000">
            <a:off x="11142849" y="26614"/>
            <a:ext cx="1075765" cy="1022537"/>
          </a:xfrm>
          <a:custGeom>
            <a:avLst/>
            <a:gdLst/>
            <a:ahLst/>
            <a:cxnLst/>
            <a:rect l="l" t="t" r="r" b="b"/>
            <a:pathLst>
              <a:path w="1734185" h="1158875">
                <a:moveTo>
                  <a:pt x="1733931" y="0"/>
                </a:moveTo>
                <a:lnTo>
                  <a:pt x="0" y="0"/>
                </a:lnTo>
                <a:lnTo>
                  <a:pt x="0" y="1158532"/>
                </a:lnTo>
                <a:lnTo>
                  <a:pt x="1733931" y="0"/>
                </a:lnTo>
                <a:close/>
              </a:path>
            </a:pathLst>
          </a:custGeom>
          <a:solidFill>
            <a:srgbClr val="0069A7"/>
          </a:solidFill>
        </p:spPr>
        <p:txBody>
          <a:bodyPr wrap="square" lIns="0" tIns="0" rIns="0" bIns="0" rtlCol="0"/>
          <a:lstStyle/>
          <a:p>
            <a:pPr defTabSz="914377"/>
            <a:endParaRPr sz="1588">
              <a:solidFill>
                <a:prstClr val="black"/>
              </a:solidFill>
            </a:endParaRPr>
          </a:p>
        </p:txBody>
      </p:sp>
      <p:pic>
        <p:nvPicPr>
          <p:cNvPr id="11" name="Picture 10">
            <a:extLst>
              <a:ext uri="{FF2B5EF4-FFF2-40B4-BE49-F238E27FC236}">
                <a16:creationId xmlns:a16="http://schemas.microsoft.com/office/drawing/2014/main" id="{AB80F04C-FE91-4F2D-B838-9DFB833C2A06}"/>
              </a:ext>
            </a:extLst>
          </p:cNvPr>
          <p:cNvPicPr>
            <a:picLocks noChangeAspect="1"/>
          </p:cNvPicPr>
          <p:nvPr/>
        </p:nvPicPr>
        <p:blipFill>
          <a:blip r:embed="rId2"/>
          <a:stretch>
            <a:fillRect/>
          </a:stretch>
        </p:blipFill>
        <p:spPr>
          <a:xfrm>
            <a:off x="11206181" y="157435"/>
            <a:ext cx="836511" cy="841551"/>
          </a:xfrm>
          <a:prstGeom prst="rect">
            <a:avLst/>
          </a:prstGeom>
        </p:spPr>
      </p:pic>
      <p:sp>
        <p:nvSpPr>
          <p:cNvPr id="3" name="Footer Placeholder 2">
            <a:extLst>
              <a:ext uri="{FF2B5EF4-FFF2-40B4-BE49-F238E27FC236}">
                <a16:creationId xmlns:a16="http://schemas.microsoft.com/office/drawing/2014/main" id="{530C8F27-4054-436F-9024-3B4984E533C1}"/>
              </a:ext>
            </a:extLst>
          </p:cNvPr>
          <p:cNvSpPr>
            <a:spLocks noGrp="1"/>
          </p:cNvSpPr>
          <p:nvPr>
            <p:ph type="ftr" sz="quarter" idx="11"/>
          </p:nvPr>
        </p:nvSpPr>
        <p:spPr/>
        <p:txBody>
          <a:bodyPr/>
          <a:lstStyle/>
          <a:p>
            <a:r>
              <a:rPr lang="en-CA"/>
              <a:t>* For Illustration Purpose Only</a:t>
            </a:r>
          </a:p>
        </p:txBody>
      </p:sp>
    </p:spTree>
    <p:extLst>
      <p:ext uri="{BB962C8B-B14F-4D97-AF65-F5344CB8AC3E}">
        <p14:creationId xmlns:p14="http://schemas.microsoft.com/office/powerpoint/2010/main" val="168282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186618-F58C-462D-932A-53AC913AC630}"/>
              </a:ext>
            </a:extLst>
          </p:cNvPr>
          <p:cNvSpPr txBox="1"/>
          <p:nvPr/>
        </p:nvSpPr>
        <p:spPr>
          <a:xfrm>
            <a:off x="4030669" y="177171"/>
            <a:ext cx="4688011" cy="646331"/>
          </a:xfrm>
          <a:prstGeom prst="rect">
            <a:avLst/>
          </a:prstGeom>
          <a:noFill/>
        </p:spPr>
        <p:txBody>
          <a:bodyPr wrap="square" rtlCol="0">
            <a:spAutoFit/>
          </a:bodyPr>
          <a:lstStyle>
            <a:defPPr>
              <a:defRPr lang="en-US"/>
            </a:defPPr>
            <a:lvl1pPr algn="ctr">
              <a:defRPr sz="2400" b="1" i="1">
                <a:solidFill>
                  <a:srgbClr val="1D9A78"/>
                </a:solidFill>
              </a:defRPr>
            </a:lvl1pPr>
          </a:lstStyle>
          <a:p>
            <a:pPr algn="l"/>
            <a:r>
              <a:rPr lang="en-CA" sz="3600">
                <a:solidFill>
                  <a:srgbClr val="0069A7"/>
                </a:solidFill>
              </a:rPr>
              <a:t>RESP Bonus Plan</a:t>
            </a:r>
          </a:p>
        </p:txBody>
      </p:sp>
      <p:pic>
        <p:nvPicPr>
          <p:cNvPr id="4" name="Picture 3">
            <a:extLst>
              <a:ext uri="{FF2B5EF4-FFF2-40B4-BE49-F238E27FC236}">
                <a16:creationId xmlns:a16="http://schemas.microsoft.com/office/drawing/2014/main" id="{0850EEA8-8355-4676-B93A-6B5AB57620BD}"/>
              </a:ext>
            </a:extLst>
          </p:cNvPr>
          <p:cNvPicPr>
            <a:picLocks noChangeAspect="1"/>
          </p:cNvPicPr>
          <p:nvPr/>
        </p:nvPicPr>
        <p:blipFill>
          <a:blip r:embed="rId2"/>
          <a:stretch>
            <a:fillRect/>
          </a:stretch>
        </p:blipFill>
        <p:spPr>
          <a:xfrm>
            <a:off x="313508" y="2704474"/>
            <a:ext cx="11564983" cy="2302491"/>
          </a:xfrm>
          <a:prstGeom prst="rect">
            <a:avLst/>
          </a:prstGeom>
        </p:spPr>
      </p:pic>
      <p:sp>
        <p:nvSpPr>
          <p:cNvPr id="14" name="TextBox 13">
            <a:extLst>
              <a:ext uri="{FF2B5EF4-FFF2-40B4-BE49-F238E27FC236}">
                <a16:creationId xmlns:a16="http://schemas.microsoft.com/office/drawing/2014/main" id="{39FB3063-B063-4B81-9553-87E03262872C}"/>
              </a:ext>
            </a:extLst>
          </p:cNvPr>
          <p:cNvSpPr txBox="1"/>
          <p:nvPr/>
        </p:nvSpPr>
        <p:spPr>
          <a:xfrm>
            <a:off x="1465369" y="1563933"/>
            <a:ext cx="9307134" cy="523220"/>
          </a:xfrm>
          <a:prstGeom prst="rect">
            <a:avLst/>
          </a:prstGeom>
          <a:noFill/>
        </p:spPr>
        <p:txBody>
          <a:bodyPr wrap="square" rtlCol="0">
            <a:spAutoFit/>
          </a:bodyPr>
          <a:lstStyle/>
          <a:p>
            <a:pPr algn="ctr" defTabSz="914377"/>
            <a:r>
              <a:rPr lang="en-CA" sz="2800" b="1" i="1">
                <a:solidFill>
                  <a:prstClr val="black"/>
                </a:solidFill>
              </a:rPr>
              <a:t>By Contributing a part of the government grant you received</a:t>
            </a:r>
          </a:p>
        </p:txBody>
      </p:sp>
      <p:sp>
        <p:nvSpPr>
          <p:cNvPr id="15" name="TextBox 14">
            <a:extLst>
              <a:ext uri="{FF2B5EF4-FFF2-40B4-BE49-F238E27FC236}">
                <a16:creationId xmlns:a16="http://schemas.microsoft.com/office/drawing/2014/main" id="{68F67254-AEBB-4801-9608-0F88BED9AB3B}"/>
              </a:ext>
            </a:extLst>
          </p:cNvPr>
          <p:cNvSpPr txBox="1"/>
          <p:nvPr/>
        </p:nvSpPr>
        <p:spPr>
          <a:xfrm>
            <a:off x="3213464" y="5826034"/>
            <a:ext cx="8011886" cy="584775"/>
          </a:xfrm>
          <a:prstGeom prst="rect">
            <a:avLst/>
          </a:prstGeom>
          <a:noFill/>
        </p:spPr>
        <p:txBody>
          <a:bodyPr wrap="square" rtlCol="0">
            <a:spAutoFit/>
          </a:bodyPr>
          <a:lstStyle/>
          <a:p>
            <a:r>
              <a:rPr lang="en-CA" sz="3200" b="1"/>
              <a:t>You created a wealth of </a:t>
            </a:r>
            <a:r>
              <a:rPr lang="en-CA" sz="3200" b="1">
                <a:solidFill>
                  <a:schemeClr val="accent2">
                    <a:lumMod val="75000"/>
                  </a:schemeClr>
                </a:solidFill>
              </a:rPr>
              <a:t>$86,151 </a:t>
            </a:r>
            <a:r>
              <a:rPr lang="en-CA" sz="3200" b="1"/>
              <a:t>for </a:t>
            </a:r>
          </a:p>
        </p:txBody>
      </p:sp>
      <p:pic>
        <p:nvPicPr>
          <p:cNvPr id="17" name="Picture 16">
            <a:extLst>
              <a:ext uri="{FF2B5EF4-FFF2-40B4-BE49-F238E27FC236}">
                <a16:creationId xmlns:a16="http://schemas.microsoft.com/office/drawing/2014/main" id="{5C8B98B5-D016-4B86-A1D5-9E4281A9626D}"/>
              </a:ext>
            </a:extLst>
          </p:cNvPr>
          <p:cNvPicPr>
            <a:picLocks noChangeAspect="1"/>
          </p:cNvPicPr>
          <p:nvPr/>
        </p:nvPicPr>
        <p:blipFill>
          <a:blip r:embed="rId3"/>
          <a:stretch>
            <a:fillRect/>
          </a:stretch>
        </p:blipFill>
        <p:spPr>
          <a:xfrm>
            <a:off x="313508" y="2361574"/>
            <a:ext cx="3009900" cy="342900"/>
          </a:xfrm>
          <a:prstGeom prst="rect">
            <a:avLst/>
          </a:prstGeom>
        </p:spPr>
      </p:pic>
      <p:sp>
        <p:nvSpPr>
          <p:cNvPr id="3" name="Footer Placeholder 2">
            <a:extLst>
              <a:ext uri="{FF2B5EF4-FFF2-40B4-BE49-F238E27FC236}">
                <a16:creationId xmlns:a16="http://schemas.microsoft.com/office/drawing/2014/main" id="{D5CD9767-0D11-48F1-B577-F0EEA3D55F85}"/>
              </a:ext>
            </a:extLst>
          </p:cNvPr>
          <p:cNvSpPr>
            <a:spLocks noGrp="1"/>
          </p:cNvSpPr>
          <p:nvPr>
            <p:ph type="ftr" sz="quarter" idx="11"/>
          </p:nvPr>
        </p:nvSpPr>
        <p:spPr/>
        <p:txBody>
          <a:bodyPr/>
          <a:lstStyle/>
          <a:p>
            <a:r>
              <a:rPr lang="en-CA"/>
              <a:t>* For Illustration Purpose Only</a:t>
            </a:r>
          </a:p>
        </p:txBody>
      </p:sp>
    </p:spTree>
    <p:extLst>
      <p:ext uri="{BB962C8B-B14F-4D97-AF65-F5344CB8AC3E}">
        <p14:creationId xmlns:p14="http://schemas.microsoft.com/office/powerpoint/2010/main" val="206190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0"/>
          <p:cNvSpPr/>
          <p:nvPr/>
        </p:nvSpPr>
        <p:spPr>
          <a:xfrm rot="5400000">
            <a:off x="11142849" y="26614"/>
            <a:ext cx="1075765" cy="1022537"/>
          </a:xfrm>
          <a:custGeom>
            <a:avLst/>
            <a:gdLst/>
            <a:ahLst/>
            <a:cxnLst/>
            <a:rect l="l" t="t" r="r" b="b"/>
            <a:pathLst>
              <a:path w="1734185" h="1158875">
                <a:moveTo>
                  <a:pt x="1733931" y="0"/>
                </a:moveTo>
                <a:lnTo>
                  <a:pt x="0" y="0"/>
                </a:lnTo>
                <a:lnTo>
                  <a:pt x="0" y="1158532"/>
                </a:lnTo>
                <a:lnTo>
                  <a:pt x="1733931" y="0"/>
                </a:lnTo>
                <a:close/>
              </a:path>
            </a:pathLst>
          </a:custGeom>
          <a:solidFill>
            <a:srgbClr val="E46C0A"/>
          </a:solidFill>
        </p:spPr>
        <p:txBody>
          <a:bodyPr wrap="square" lIns="0" tIns="0" rIns="0" bIns="0" rtlCol="0"/>
          <a:lstStyle/>
          <a:p>
            <a:endParaRPr sz="1588">
              <a:solidFill>
                <a:srgbClr val="E46C0A"/>
              </a:solidFill>
            </a:endParaRPr>
          </a:p>
        </p:txBody>
      </p:sp>
      <p:pic>
        <p:nvPicPr>
          <p:cNvPr id="3" name="Picture 2"/>
          <p:cNvPicPr>
            <a:picLocks noChangeAspect="1"/>
          </p:cNvPicPr>
          <p:nvPr/>
        </p:nvPicPr>
        <p:blipFill>
          <a:blip r:embed="rId2"/>
          <a:stretch>
            <a:fillRect/>
          </a:stretch>
        </p:blipFill>
        <p:spPr>
          <a:xfrm>
            <a:off x="11206181" y="157435"/>
            <a:ext cx="836511" cy="841551"/>
          </a:xfrm>
          <a:prstGeom prst="rect">
            <a:avLst/>
          </a:prstGeom>
        </p:spPr>
      </p:pic>
      <p:sp>
        <p:nvSpPr>
          <p:cNvPr id="41" name="Rectangle 40"/>
          <p:cNvSpPr/>
          <p:nvPr/>
        </p:nvSpPr>
        <p:spPr>
          <a:xfrm>
            <a:off x="3261157" y="2535713"/>
            <a:ext cx="832276" cy="360000"/>
          </a:xfrm>
          <a:prstGeom prst="rect">
            <a:avLst/>
          </a:prstGeom>
          <a:solidFill>
            <a:schemeClr val="accent6">
              <a:lumMod val="50000"/>
            </a:schemeClr>
          </a:solidFill>
          <a:ln w="12700" cap="flat" cmpd="sng" algn="ctr">
            <a:solidFill>
              <a:schemeClr val="tx1"/>
            </a:solidFill>
            <a:prstDash val="solid"/>
            <a:miter lim="800000"/>
          </a:ln>
          <a:effectLst/>
        </p:spPr>
        <p:txBody>
          <a:bodyPr rtlCol="0" anchor="ctr"/>
          <a:lstStyle/>
          <a:p>
            <a:pPr algn="ctr">
              <a:defRPr/>
            </a:pPr>
            <a:r>
              <a:rPr lang="en-US" kern="0">
                <a:solidFill>
                  <a:schemeClr val="bg1"/>
                </a:solidFill>
                <a:latin typeface="Lato" panose="020F0502020204030203" pitchFamily="34" charset="0"/>
                <a:cs typeface="Open Sans Light"/>
              </a:rPr>
              <a:t>Age</a:t>
            </a:r>
          </a:p>
        </p:txBody>
      </p:sp>
      <p:sp>
        <p:nvSpPr>
          <p:cNvPr id="42" name="Rectangle 41"/>
          <p:cNvSpPr/>
          <p:nvPr/>
        </p:nvSpPr>
        <p:spPr>
          <a:xfrm>
            <a:off x="3261157" y="3048098"/>
            <a:ext cx="832276"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23</a:t>
            </a:r>
          </a:p>
        </p:txBody>
      </p:sp>
      <p:sp>
        <p:nvSpPr>
          <p:cNvPr id="43" name="Rectangle 42"/>
          <p:cNvSpPr/>
          <p:nvPr/>
        </p:nvSpPr>
        <p:spPr>
          <a:xfrm>
            <a:off x="3261157" y="3560483"/>
            <a:ext cx="832276"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28</a:t>
            </a:r>
          </a:p>
        </p:txBody>
      </p:sp>
      <p:sp>
        <p:nvSpPr>
          <p:cNvPr id="44" name="Rectangle 43"/>
          <p:cNvSpPr/>
          <p:nvPr/>
        </p:nvSpPr>
        <p:spPr>
          <a:xfrm>
            <a:off x="3261157" y="4072867"/>
            <a:ext cx="832276"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35</a:t>
            </a:r>
          </a:p>
        </p:txBody>
      </p:sp>
      <p:sp>
        <p:nvSpPr>
          <p:cNvPr id="48" name="Rectangle 47"/>
          <p:cNvSpPr/>
          <p:nvPr/>
        </p:nvSpPr>
        <p:spPr>
          <a:xfrm>
            <a:off x="3261157" y="4511856"/>
            <a:ext cx="832276" cy="360000"/>
          </a:xfrm>
          <a:prstGeom prst="rect">
            <a:avLst/>
          </a:prstGeom>
          <a:solidFill>
            <a:srgbClr val="C37C09"/>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65</a:t>
            </a:r>
          </a:p>
        </p:txBody>
      </p:sp>
      <p:sp>
        <p:nvSpPr>
          <p:cNvPr id="17" name="Rectangle 16"/>
          <p:cNvSpPr/>
          <p:nvPr/>
        </p:nvSpPr>
        <p:spPr>
          <a:xfrm>
            <a:off x="4245833" y="2535713"/>
            <a:ext cx="1800000" cy="360000"/>
          </a:xfrm>
          <a:prstGeom prst="rect">
            <a:avLst/>
          </a:prstGeom>
          <a:solidFill>
            <a:schemeClr val="accent6">
              <a:lumMod val="50000"/>
            </a:schemeClr>
          </a:solidFill>
          <a:ln w="12700" cap="flat" cmpd="sng" algn="ctr">
            <a:solidFill>
              <a:schemeClr val="tx1"/>
            </a:solidFill>
            <a:prstDash val="solid"/>
            <a:miter lim="800000"/>
          </a:ln>
          <a:effectLst/>
        </p:spPr>
        <p:txBody>
          <a:bodyPr rtlCol="0" anchor="ctr"/>
          <a:lstStyle/>
          <a:p>
            <a:pPr algn="ctr">
              <a:defRPr/>
            </a:pPr>
            <a:r>
              <a:rPr lang="en-US" kern="0">
                <a:solidFill>
                  <a:schemeClr val="bg1"/>
                </a:solidFill>
                <a:latin typeface="Lato" panose="020F0502020204030203" pitchFamily="34" charset="0"/>
                <a:cs typeface="Open Sans Light"/>
              </a:rPr>
              <a:t>Goal</a:t>
            </a:r>
          </a:p>
        </p:txBody>
      </p:sp>
      <p:sp>
        <p:nvSpPr>
          <p:cNvPr id="18" name="Rectangle 17"/>
          <p:cNvSpPr/>
          <p:nvPr/>
        </p:nvSpPr>
        <p:spPr>
          <a:xfrm>
            <a:off x="4245833" y="3048098"/>
            <a:ext cx="1800000"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Education</a:t>
            </a:r>
          </a:p>
        </p:txBody>
      </p:sp>
      <p:sp>
        <p:nvSpPr>
          <p:cNvPr id="19" name="Rectangle 18"/>
          <p:cNvSpPr/>
          <p:nvPr/>
        </p:nvSpPr>
        <p:spPr>
          <a:xfrm>
            <a:off x="4245833" y="3560483"/>
            <a:ext cx="1800000"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Marriage</a:t>
            </a:r>
          </a:p>
        </p:txBody>
      </p:sp>
      <p:sp>
        <p:nvSpPr>
          <p:cNvPr id="20" name="Rectangle 19"/>
          <p:cNvSpPr/>
          <p:nvPr/>
        </p:nvSpPr>
        <p:spPr>
          <a:xfrm>
            <a:off x="4245833" y="4072867"/>
            <a:ext cx="1800000"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House/Business</a:t>
            </a:r>
          </a:p>
        </p:txBody>
      </p:sp>
      <p:sp>
        <p:nvSpPr>
          <p:cNvPr id="21" name="Rectangle 20"/>
          <p:cNvSpPr/>
          <p:nvPr/>
        </p:nvSpPr>
        <p:spPr>
          <a:xfrm>
            <a:off x="4245833" y="4511856"/>
            <a:ext cx="1800000" cy="360000"/>
          </a:xfrm>
          <a:prstGeom prst="rect">
            <a:avLst/>
          </a:prstGeom>
          <a:solidFill>
            <a:srgbClr val="C37C09"/>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Retirement</a:t>
            </a:r>
          </a:p>
        </p:txBody>
      </p:sp>
      <p:sp>
        <p:nvSpPr>
          <p:cNvPr id="22" name="Rectangle 21"/>
          <p:cNvSpPr/>
          <p:nvPr/>
        </p:nvSpPr>
        <p:spPr>
          <a:xfrm>
            <a:off x="6198233" y="2535713"/>
            <a:ext cx="1800000" cy="360000"/>
          </a:xfrm>
          <a:prstGeom prst="rect">
            <a:avLst/>
          </a:prstGeom>
          <a:solidFill>
            <a:schemeClr val="accent6">
              <a:lumMod val="50000"/>
            </a:schemeClr>
          </a:solidFill>
          <a:ln w="12700" cap="flat" cmpd="sng" algn="ctr">
            <a:solidFill>
              <a:schemeClr val="tx1"/>
            </a:solidFill>
            <a:prstDash val="solid"/>
            <a:miter lim="800000"/>
          </a:ln>
          <a:effectLst/>
        </p:spPr>
        <p:txBody>
          <a:bodyPr rtlCol="0" anchor="ctr"/>
          <a:lstStyle/>
          <a:p>
            <a:pPr algn="ctr">
              <a:defRPr/>
            </a:pPr>
            <a:r>
              <a:rPr lang="en-US" kern="0">
                <a:solidFill>
                  <a:schemeClr val="bg1"/>
                </a:solidFill>
                <a:latin typeface="Lato" panose="020F0502020204030203" pitchFamily="34" charset="0"/>
                <a:cs typeface="Open Sans Light"/>
              </a:rPr>
              <a:t>Approx. Savings</a:t>
            </a:r>
          </a:p>
        </p:txBody>
      </p:sp>
      <p:sp>
        <p:nvSpPr>
          <p:cNvPr id="23" name="Rectangle 22"/>
          <p:cNvSpPr/>
          <p:nvPr/>
        </p:nvSpPr>
        <p:spPr>
          <a:xfrm>
            <a:off x="6198233" y="3048098"/>
            <a:ext cx="1800000"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$57,000</a:t>
            </a:r>
          </a:p>
        </p:txBody>
      </p:sp>
      <p:sp>
        <p:nvSpPr>
          <p:cNvPr id="24" name="Rectangle 23"/>
          <p:cNvSpPr/>
          <p:nvPr/>
        </p:nvSpPr>
        <p:spPr>
          <a:xfrm>
            <a:off x="6198233" y="3560483"/>
            <a:ext cx="1800000"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$75,000</a:t>
            </a:r>
          </a:p>
        </p:txBody>
      </p:sp>
      <p:sp>
        <p:nvSpPr>
          <p:cNvPr id="25" name="Rectangle 24"/>
          <p:cNvSpPr/>
          <p:nvPr/>
        </p:nvSpPr>
        <p:spPr>
          <a:xfrm>
            <a:off x="6198233" y="4072867"/>
            <a:ext cx="1800000"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$110,000</a:t>
            </a:r>
          </a:p>
        </p:txBody>
      </p:sp>
      <p:sp>
        <p:nvSpPr>
          <p:cNvPr id="26" name="Rectangle 25"/>
          <p:cNvSpPr/>
          <p:nvPr/>
        </p:nvSpPr>
        <p:spPr>
          <a:xfrm>
            <a:off x="6198233" y="4511856"/>
            <a:ext cx="1800000" cy="360000"/>
          </a:xfrm>
          <a:prstGeom prst="rect">
            <a:avLst/>
          </a:prstGeom>
          <a:solidFill>
            <a:srgbClr val="C37C09"/>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$565,000</a:t>
            </a:r>
          </a:p>
        </p:txBody>
      </p:sp>
      <p:sp>
        <p:nvSpPr>
          <p:cNvPr id="27" name="Rectangle 26"/>
          <p:cNvSpPr/>
          <p:nvPr/>
        </p:nvSpPr>
        <p:spPr>
          <a:xfrm>
            <a:off x="8150633" y="2535713"/>
            <a:ext cx="1800000" cy="360000"/>
          </a:xfrm>
          <a:prstGeom prst="rect">
            <a:avLst/>
          </a:prstGeom>
          <a:solidFill>
            <a:schemeClr val="accent6">
              <a:lumMod val="50000"/>
            </a:schemeClr>
          </a:solidFill>
          <a:ln w="12700" cap="flat" cmpd="sng" algn="ctr">
            <a:solidFill>
              <a:schemeClr val="tx1"/>
            </a:solidFill>
            <a:prstDash val="solid"/>
            <a:miter lim="800000"/>
          </a:ln>
          <a:effectLst/>
        </p:spPr>
        <p:txBody>
          <a:bodyPr rtlCol="0" anchor="ctr"/>
          <a:lstStyle/>
          <a:p>
            <a:pPr algn="ctr">
              <a:defRPr/>
            </a:pPr>
            <a:r>
              <a:rPr lang="en-US" kern="0">
                <a:solidFill>
                  <a:schemeClr val="bg1"/>
                </a:solidFill>
                <a:latin typeface="Lato" panose="020F0502020204030203" pitchFamily="34" charset="0"/>
                <a:cs typeface="Open Sans Light"/>
              </a:rPr>
              <a:t>Protection</a:t>
            </a:r>
          </a:p>
        </p:txBody>
      </p:sp>
      <p:sp>
        <p:nvSpPr>
          <p:cNvPr id="28" name="Rectangle 27"/>
          <p:cNvSpPr/>
          <p:nvPr/>
        </p:nvSpPr>
        <p:spPr>
          <a:xfrm>
            <a:off x="8150633" y="3048098"/>
            <a:ext cx="1800000"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$335,000</a:t>
            </a:r>
          </a:p>
        </p:txBody>
      </p:sp>
      <p:sp>
        <p:nvSpPr>
          <p:cNvPr id="29" name="Rectangle 28"/>
          <p:cNvSpPr/>
          <p:nvPr/>
        </p:nvSpPr>
        <p:spPr>
          <a:xfrm>
            <a:off x="8150633" y="3560483"/>
            <a:ext cx="1800000"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$400,000</a:t>
            </a:r>
          </a:p>
        </p:txBody>
      </p:sp>
      <p:sp>
        <p:nvSpPr>
          <p:cNvPr id="30" name="Rectangle 29"/>
          <p:cNvSpPr/>
          <p:nvPr/>
        </p:nvSpPr>
        <p:spPr>
          <a:xfrm>
            <a:off x="8150633" y="4072867"/>
            <a:ext cx="1800000" cy="360000"/>
          </a:xfrm>
          <a:prstGeom prst="rect">
            <a:avLst/>
          </a:prstGeom>
          <a:solidFill>
            <a:srgbClr val="F5A323"/>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$500,000</a:t>
            </a:r>
          </a:p>
        </p:txBody>
      </p:sp>
      <p:sp>
        <p:nvSpPr>
          <p:cNvPr id="31" name="Rectangle 30"/>
          <p:cNvSpPr/>
          <p:nvPr/>
        </p:nvSpPr>
        <p:spPr>
          <a:xfrm>
            <a:off x="8150633" y="4511856"/>
            <a:ext cx="1800000" cy="360000"/>
          </a:xfrm>
          <a:prstGeom prst="rect">
            <a:avLst/>
          </a:prstGeom>
          <a:solidFill>
            <a:srgbClr val="C37C09"/>
          </a:solidFill>
          <a:ln w="12700" cap="flat" cmpd="sng" algn="ctr">
            <a:noFill/>
            <a:prstDash val="solid"/>
            <a:miter lim="800000"/>
          </a:ln>
          <a:effectLst/>
        </p:spPr>
        <p:txBody>
          <a:bodyPr rtlCol="0" anchor="ctr"/>
          <a:lstStyle/>
          <a:p>
            <a:pPr algn="ctr">
              <a:defRPr/>
            </a:pPr>
            <a:r>
              <a:rPr lang="en-US" kern="0">
                <a:solidFill>
                  <a:prstClr val="white"/>
                </a:solidFill>
                <a:latin typeface="Lato" panose="020F0502020204030203" pitchFamily="34" charset="0"/>
                <a:cs typeface="Open Sans Light"/>
              </a:rPr>
              <a:t>$1,000,000</a:t>
            </a:r>
          </a:p>
        </p:txBody>
      </p:sp>
      <p:pic>
        <p:nvPicPr>
          <p:cNvPr id="32" name="Picture 31"/>
          <p:cNvPicPr>
            <a:picLocks noChangeAspect="1"/>
          </p:cNvPicPr>
          <p:nvPr/>
        </p:nvPicPr>
        <p:blipFill>
          <a:blip r:embed="rId3"/>
          <a:stretch>
            <a:fillRect/>
          </a:stretch>
        </p:blipFill>
        <p:spPr>
          <a:xfrm flipH="1">
            <a:off x="2206675" y="3920484"/>
            <a:ext cx="994753" cy="554001"/>
          </a:xfrm>
          <a:prstGeom prst="rect">
            <a:avLst/>
          </a:prstGeom>
        </p:spPr>
      </p:pic>
      <p:pic>
        <p:nvPicPr>
          <p:cNvPr id="1026" name="Picture 2" descr="Educational Clipart | Free Download Clip Art | Free Clip Art | 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6945" y="2715713"/>
            <a:ext cx="1038012" cy="7661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edding Reception Clip Art – ClipArt Best Wedding Clipart Images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2206" y="3048099"/>
            <a:ext cx="975335" cy="9753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p:cNvPicPr>
            <a:picLocks noChangeAspect="1"/>
          </p:cNvPicPr>
          <p:nvPr/>
        </p:nvPicPr>
        <p:blipFill rotWithShape="1">
          <a:blip r:embed="rId6"/>
          <a:srcRect b="8088"/>
          <a:stretch/>
        </p:blipFill>
        <p:spPr>
          <a:xfrm>
            <a:off x="1442848" y="4118304"/>
            <a:ext cx="763826" cy="947759"/>
          </a:xfrm>
          <a:prstGeom prst="rect">
            <a:avLst/>
          </a:prstGeom>
        </p:spPr>
      </p:pic>
      <p:sp>
        <p:nvSpPr>
          <p:cNvPr id="45" name="TextBox 44"/>
          <p:cNvSpPr txBox="1"/>
          <p:nvPr/>
        </p:nvSpPr>
        <p:spPr>
          <a:xfrm>
            <a:off x="1869873" y="5834773"/>
            <a:ext cx="9387840" cy="707886"/>
          </a:xfrm>
          <a:prstGeom prst="rect">
            <a:avLst/>
          </a:prstGeom>
          <a:noFill/>
        </p:spPr>
        <p:txBody>
          <a:bodyPr wrap="square" rtlCol="0">
            <a:spAutoFit/>
          </a:bodyPr>
          <a:lstStyle/>
          <a:p>
            <a:r>
              <a:rPr lang="en-CA" sz="2000" b="1"/>
              <a:t>Total saving of </a:t>
            </a:r>
            <a:r>
              <a:rPr lang="en-CA" sz="2000" b="1">
                <a:solidFill>
                  <a:schemeClr val="accent6">
                    <a:lumMod val="75000"/>
                  </a:schemeClr>
                </a:solidFill>
              </a:rPr>
              <a:t>$200 per </a:t>
            </a:r>
            <a:r>
              <a:rPr lang="en-CA" sz="2000" b="1"/>
              <a:t>(from govt grants) will create </a:t>
            </a:r>
            <a:r>
              <a:rPr lang="en-CA" sz="2000" b="1">
                <a:solidFill>
                  <a:srgbClr val="E46C0A"/>
                </a:solidFill>
              </a:rPr>
              <a:t>wealth for </a:t>
            </a:r>
            <a:r>
              <a:rPr lang="en-CA" sz="2000" b="1">
                <a:solidFill>
                  <a:schemeClr val="accent6">
                    <a:lumMod val="75000"/>
                  </a:schemeClr>
                </a:solidFill>
              </a:rPr>
              <a:t>Generations</a:t>
            </a:r>
          </a:p>
          <a:p>
            <a:endParaRPr lang="en-CA" sz="2000" b="1"/>
          </a:p>
        </p:txBody>
      </p:sp>
      <p:sp>
        <p:nvSpPr>
          <p:cNvPr id="33" name="TextBox 32">
            <a:extLst>
              <a:ext uri="{FF2B5EF4-FFF2-40B4-BE49-F238E27FC236}">
                <a16:creationId xmlns:a16="http://schemas.microsoft.com/office/drawing/2014/main" id="{57A8706B-29B4-4FE9-BED9-871FA27C9905}"/>
              </a:ext>
            </a:extLst>
          </p:cNvPr>
          <p:cNvSpPr txBox="1"/>
          <p:nvPr/>
        </p:nvSpPr>
        <p:spPr>
          <a:xfrm>
            <a:off x="2096549" y="1288354"/>
            <a:ext cx="8333810" cy="646331"/>
          </a:xfrm>
          <a:prstGeom prst="rect">
            <a:avLst/>
          </a:prstGeom>
          <a:noFill/>
        </p:spPr>
        <p:txBody>
          <a:bodyPr wrap="square">
            <a:spAutoFit/>
          </a:bodyPr>
          <a:lstStyle/>
          <a:p>
            <a:pPr algn="ctr" defTabSz="1450940"/>
            <a:r>
              <a:rPr lang="en-US" sz="1800">
                <a:solidFill>
                  <a:prstClr val="black">
                    <a:lumMod val="50000"/>
                    <a:lumOff val="50000"/>
                  </a:prstClr>
                </a:solidFill>
                <a:latin typeface="Open Sans" pitchFamily="34" charset="0"/>
                <a:ea typeface="Open Sans" pitchFamily="34" charset="0"/>
                <a:cs typeface="Open Sans" pitchFamily="34" charset="0"/>
              </a:rPr>
              <a:t>You contribute </a:t>
            </a:r>
            <a:r>
              <a:rPr lang="en-US" sz="1800" b="1">
                <a:solidFill>
                  <a:srgbClr val="FF0000"/>
                </a:solidFill>
                <a:latin typeface="Open Sans" pitchFamily="34" charset="0"/>
                <a:ea typeface="Open Sans" pitchFamily="34" charset="0"/>
                <a:cs typeface="Open Sans" pitchFamily="34" charset="0"/>
              </a:rPr>
              <a:t>$200/month </a:t>
            </a:r>
            <a:r>
              <a:rPr lang="en-US" sz="1800">
                <a:solidFill>
                  <a:prstClr val="black">
                    <a:lumMod val="50000"/>
                    <a:lumOff val="50000"/>
                  </a:prstClr>
                </a:solidFill>
                <a:latin typeface="Open Sans" pitchFamily="34" charset="0"/>
                <a:ea typeface="Open Sans" pitchFamily="34" charset="0"/>
                <a:cs typeface="Open Sans" pitchFamily="34" charset="0"/>
              </a:rPr>
              <a:t>for 20 years towards </a:t>
            </a:r>
            <a:r>
              <a:rPr lang="en-US" sz="1800">
                <a:latin typeface="Open Sans" pitchFamily="34" charset="0"/>
                <a:ea typeface="Open Sans" pitchFamily="34" charset="0"/>
                <a:cs typeface="Open Sans" pitchFamily="34" charset="0"/>
              </a:rPr>
              <a:t>Child’s </a:t>
            </a:r>
            <a:r>
              <a:rPr lang="en-US" sz="1800">
                <a:solidFill>
                  <a:prstClr val="black">
                    <a:lumMod val="50000"/>
                    <a:lumOff val="50000"/>
                  </a:prstClr>
                </a:solidFill>
                <a:latin typeface="Open Sans" pitchFamily="34" charset="0"/>
                <a:ea typeface="Open Sans" pitchFamily="34" charset="0"/>
                <a:cs typeface="Open Sans" pitchFamily="34" charset="0"/>
              </a:rPr>
              <a:t>whole life plan.</a:t>
            </a:r>
          </a:p>
          <a:p>
            <a:pPr algn="ctr" defTabSz="1450940"/>
            <a:r>
              <a:rPr lang="en-US" sz="1800">
                <a:latin typeface="Open Sans" pitchFamily="34" charset="0"/>
                <a:ea typeface="Open Sans" pitchFamily="34" charset="0"/>
                <a:cs typeface="Open Sans" pitchFamily="34" charset="0"/>
              </a:rPr>
              <a:t>In </a:t>
            </a:r>
            <a:r>
              <a:rPr lang="en-US" sz="1800" b="1">
                <a:latin typeface="Open Sans" pitchFamily="34" charset="0"/>
                <a:ea typeface="Open Sans" pitchFamily="34" charset="0"/>
                <a:cs typeface="Open Sans" pitchFamily="34" charset="0"/>
              </a:rPr>
              <a:t>20 years</a:t>
            </a:r>
            <a:r>
              <a:rPr lang="en-US" sz="1800">
                <a:latin typeface="Open Sans" pitchFamily="34" charset="0"/>
                <a:ea typeface="Open Sans" pitchFamily="34" charset="0"/>
                <a:cs typeface="Open Sans" pitchFamily="34" charset="0"/>
              </a:rPr>
              <a:t> you contribute a total of </a:t>
            </a:r>
            <a:r>
              <a:rPr lang="en-US" sz="1800">
                <a:solidFill>
                  <a:srgbClr val="FF0000"/>
                </a:solidFill>
                <a:latin typeface="Open Sans" pitchFamily="34" charset="0"/>
                <a:ea typeface="Open Sans" pitchFamily="34" charset="0"/>
                <a:cs typeface="Open Sans" pitchFamily="34" charset="0"/>
              </a:rPr>
              <a:t>20 X 12 X $200</a:t>
            </a:r>
            <a:r>
              <a:rPr lang="en-US" sz="1800">
                <a:latin typeface="Open Sans" pitchFamily="34" charset="0"/>
                <a:ea typeface="Open Sans" pitchFamily="34" charset="0"/>
                <a:cs typeface="Open Sans" pitchFamily="34" charset="0"/>
              </a:rPr>
              <a:t> = </a:t>
            </a:r>
            <a:r>
              <a:rPr lang="en-US" sz="1800" b="1">
                <a:solidFill>
                  <a:srgbClr val="FF0000"/>
                </a:solidFill>
                <a:latin typeface="Open Sans" pitchFamily="34" charset="0"/>
                <a:ea typeface="Open Sans" pitchFamily="34" charset="0"/>
                <a:cs typeface="Open Sans" pitchFamily="34" charset="0"/>
              </a:rPr>
              <a:t>$48,000</a:t>
            </a:r>
          </a:p>
        </p:txBody>
      </p:sp>
      <p:sp>
        <p:nvSpPr>
          <p:cNvPr id="35" name="TextBox 34">
            <a:extLst>
              <a:ext uri="{FF2B5EF4-FFF2-40B4-BE49-F238E27FC236}">
                <a16:creationId xmlns:a16="http://schemas.microsoft.com/office/drawing/2014/main" id="{54BAF398-E057-495F-9C39-8C228ECD8AB2}"/>
              </a:ext>
            </a:extLst>
          </p:cNvPr>
          <p:cNvSpPr txBox="1"/>
          <p:nvPr/>
        </p:nvSpPr>
        <p:spPr>
          <a:xfrm>
            <a:off x="136158" y="196479"/>
            <a:ext cx="10294201" cy="646331"/>
          </a:xfrm>
          <a:prstGeom prst="rect">
            <a:avLst/>
          </a:prstGeom>
          <a:noFill/>
        </p:spPr>
        <p:txBody>
          <a:bodyPr wrap="square" rtlCol="0">
            <a:spAutoFit/>
          </a:bodyPr>
          <a:lstStyle>
            <a:defPPr>
              <a:defRPr lang="en-US"/>
            </a:defPPr>
            <a:lvl1pPr algn="ctr">
              <a:defRPr sz="2400" b="1" i="1">
                <a:solidFill>
                  <a:srgbClr val="1D9A78"/>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CA" sz="3600" b="1" i="1" u="none" strike="noStrike" kern="0" cap="none" spc="0" normalizeH="0" baseline="0" noProof="0">
                <a:ln>
                  <a:noFill/>
                </a:ln>
                <a:solidFill>
                  <a:srgbClr val="F79646">
                    <a:lumMod val="75000"/>
                  </a:srgbClr>
                </a:solidFill>
                <a:effectLst/>
                <a:uLnTx/>
                <a:uFillTx/>
              </a:rPr>
              <a:t>Wealthy Child Plan – Creating Generational Wealth</a:t>
            </a:r>
          </a:p>
        </p:txBody>
      </p:sp>
      <p:sp>
        <p:nvSpPr>
          <p:cNvPr id="4" name="Footer Placeholder 3">
            <a:extLst>
              <a:ext uri="{FF2B5EF4-FFF2-40B4-BE49-F238E27FC236}">
                <a16:creationId xmlns:a16="http://schemas.microsoft.com/office/drawing/2014/main" id="{C6926753-77F7-419C-A312-85FB020B2CF5}"/>
              </a:ext>
            </a:extLst>
          </p:cNvPr>
          <p:cNvSpPr>
            <a:spLocks noGrp="1"/>
          </p:cNvSpPr>
          <p:nvPr>
            <p:ph type="ftr" sz="quarter" idx="11"/>
          </p:nvPr>
        </p:nvSpPr>
        <p:spPr/>
        <p:txBody>
          <a:bodyPr/>
          <a:lstStyle/>
          <a:p>
            <a:r>
              <a:rPr lang="en-CA"/>
              <a:t>* For Illustration Purpose Only</a:t>
            </a:r>
          </a:p>
        </p:txBody>
      </p:sp>
    </p:spTree>
    <p:extLst>
      <p:ext uri="{BB962C8B-B14F-4D97-AF65-F5344CB8AC3E}">
        <p14:creationId xmlns:p14="http://schemas.microsoft.com/office/powerpoint/2010/main" val="103917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1032"/>
                                        </p:tgtEl>
                                        <p:attrNameLst>
                                          <p:attrName>style.visibility</p:attrName>
                                        </p:attrNameLst>
                                      </p:cBhvr>
                                      <p:to>
                                        <p:strVal val="visible"/>
                                      </p:to>
                                    </p:set>
                                    <p:animEffect transition="in" filter="fade">
                                      <p:cBhvr>
                                        <p:cTn id="50" dur="5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500"/>
                                        <p:tgtEl>
                                          <p:spTgt spid="4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8"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B59379-BD17-4E2C-9DC3-727AE40CC0ED}"/>
              </a:ext>
            </a:extLst>
          </p:cNvPr>
          <p:cNvSpPr>
            <a:spLocks noGrp="1"/>
          </p:cNvSpPr>
          <p:nvPr>
            <p:ph idx="1"/>
          </p:nvPr>
        </p:nvSpPr>
        <p:spPr>
          <a:xfrm>
            <a:off x="1304668" y="2350770"/>
            <a:ext cx="5444973" cy="3985023"/>
          </a:xfrm>
        </p:spPr>
        <p:txBody>
          <a:bodyPr>
            <a:normAutofit fontScale="77500" lnSpcReduction="20000"/>
          </a:bodyPr>
          <a:lstStyle/>
          <a:p>
            <a:pPr marL="0" indent="0">
              <a:buNone/>
            </a:pPr>
            <a:r>
              <a:rPr lang="en-US" altLang="en-US" b="1">
                <a:solidFill>
                  <a:srgbClr val="FF0000"/>
                </a:solidFill>
                <a:latin typeface="Calibri" panose="020F0502020204030204" pitchFamily="34" charset="0"/>
                <a:cs typeface="Calibri" panose="020F0502020204030204" pitchFamily="34" charset="0"/>
              </a:rPr>
              <a:t>Would you like to use CTB for 18 years or </a:t>
            </a:r>
          </a:p>
          <a:p>
            <a:pPr marL="0" indent="0">
              <a:buNone/>
            </a:pPr>
            <a:r>
              <a:rPr lang="en-US" altLang="en-US" b="1">
                <a:solidFill>
                  <a:srgbClr val="FF0000"/>
                </a:solidFill>
                <a:latin typeface="Calibri" panose="020F0502020204030204" pitchFamily="34" charset="0"/>
                <a:cs typeface="Calibri" panose="020F0502020204030204" pitchFamily="34" charset="0"/>
              </a:rPr>
              <a:t>Potentially rest of the life??</a:t>
            </a:r>
          </a:p>
          <a:p>
            <a:pPr marL="0" indent="0">
              <a:buNone/>
            </a:pPr>
            <a:endParaRPr lang="en-US" altLang="en-US" b="1">
              <a:latin typeface="Calibri" panose="020F0502020204030204" pitchFamily="34" charset="0"/>
              <a:cs typeface="Calibri" panose="020F0502020204030204" pitchFamily="34" charset="0"/>
            </a:endParaRPr>
          </a:p>
          <a:p>
            <a:pPr marL="0" indent="0">
              <a:buNone/>
            </a:pPr>
            <a:r>
              <a:rPr lang="en-US" altLang="en-US" b="1">
                <a:latin typeface="Calibri" panose="020F0502020204030204" pitchFamily="34" charset="0"/>
                <a:cs typeface="Calibri" panose="020F0502020204030204" pitchFamily="34" charset="0"/>
              </a:rPr>
              <a:t>PAY</a:t>
            </a:r>
            <a:r>
              <a:rPr lang="en-US" altLang="en-US">
                <a:latin typeface="Calibri" panose="020F0502020204030204" pitchFamily="34" charset="0"/>
                <a:cs typeface="Calibri" panose="020F0502020204030204" pitchFamily="34" charset="0"/>
              </a:rPr>
              <a:t> </a:t>
            </a:r>
            <a:r>
              <a:rPr lang="en-US" altLang="en-US" b="1">
                <a:solidFill>
                  <a:srgbClr val="FF0000"/>
                </a:solidFill>
                <a:latin typeface="Calibri" panose="020F0502020204030204" pitchFamily="34" charset="0"/>
                <a:cs typeface="Calibri" panose="020F0502020204030204" pitchFamily="34" charset="0"/>
              </a:rPr>
              <a:t>$2,400 </a:t>
            </a:r>
            <a:r>
              <a:rPr lang="en-US" altLang="en-US">
                <a:latin typeface="Calibri" panose="020F0502020204030204" pitchFamily="34" charset="0"/>
                <a:cs typeface="Calibri" panose="020F0502020204030204" pitchFamily="34" charset="0"/>
              </a:rPr>
              <a:t>in premiums </a:t>
            </a:r>
          </a:p>
          <a:p>
            <a:pPr marL="0" indent="0">
              <a:buNone/>
            </a:pPr>
            <a:r>
              <a:rPr lang="en-US" altLang="en-US">
                <a:latin typeface="Calibri" panose="020F0502020204030204" pitchFamily="34" charset="0"/>
                <a:cs typeface="Calibri" panose="020F0502020204030204" pitchFamily="34" charset="0"/>
              </a:rPr>
              <a:t>each year for years 1-20</a:t>
            </a:r>
          </a:p>
          <a:p>
            <a:pPr marL="0" indent="0">
              <a:buNone/>
            </a:pPr>
            <a:endParaRPr lang="en-US" altLang="en-US">
              <a:latin typeface="Calibri" panose="020F0502020204030204" pitchFamily="34" charset="0"/>
              <a:cs typeface="Calibri" panose="020F0502020204030204" pitchFamily="34" charset="0"/>
            </a:endParaRPr>
          </a:p>
          <a:p>
            <a:pPr marL="0" indent="0">
              <a:buNone/>
            </a:pPr>
            <a:r>
              <a:rPr lang="en-US" altLang="en-US" b="1">
                <a:latin typeface="Calibri" panose="020F0502020204030204" pitchFamily="34" charset="0"/>
                <a:cs typeface="Calibri" panose="020F0502020204030204" pitchFamily="34" charset="0"/>
              </a:rPr>
              <a:t>CREATE</a:t>
            </a:r>
            <a:r>
              <a:rPr lang="en-US" altLang="en-US">
                <a:latin typeface="Calibri" panose="020F0502020204030204" pitchFamily="34" charset="0"/>
                <a:cs typeface="Calibri" panose="020F0502020204030204" pitchFamily="34" charset="0"/>
              </a:rPr>
              <a:t> a stable investment with</a:t>
            </a:r>
          </a:p>
          <a:p>
            <a:pPr marL="0" indent="0">
              <a:buNone/>
            </a:pPr>
            <a:r>
              <a:rPr lang="en-US" altLang="en-US">
                <a:latin typeface="Calibri" panose="020F0502020204030204" pitchFamily="34" charset="0"/>
                <a:cs typeface="Calibri" panose="020F0502020204030204" pitchFamily="34" charset="0"/>
              </a:rPr>
              <a:t>tax-advantaged growth.</a:t>
            </a:r>
          </a:p>
          <a:p>
            <a:pPr marL="0" indent="0">
              <a:buNone/>
            </a:pPr>
            <a:endParaRPr lang="en-US" altLang="en-US">
              <a:latin typeface="Calibri" panose="020F0502020204030204" pitchFamily="34" charset="0"/>
              <a:cs typeface="Calibri" panose="020F0502020204030204" pitchFamily="34" charset="0"/>
            </a:endParaRPr>
          </a:p>
          <a:p>
            <a:pPr marL="0" indent="0">
              <a:buNone/>
            </a:pPr>
            <a:r>
              <a:rPr lang="en-US" altLang="en-US" b="1">
                <a:latin typeface="Calibri" panose="020F0502020204030204" pitchFamily="34" charset="0"/>
                <a:cs typeface="Calibri" panose="020F0502020204030204" pitchFamily="34" charset="0"/>
              </a:rPr>
              <a:t>WITHDRAW</a:t>
            </a:r>
            <a:r>
              <a:rPr lang="en-US" altLang="en-US">
                <a:latin typeface="Calibri" panose="020F0502020204030204" pitchFamily="34" charset="0"/>
                <a:cs typeface="Calibri" panose="020F0502020204030204" pitchFamily="34" charset="0"/>
              </a:rPr>
              <a:t> up to $4,600 each</a:t>
            </a:r>
          </a:p>
          <a:p>
            <a:pPr marL="0" indent="0">
              <a:buNone/>
            </a:pPr>
            <a:r>
              <a:rPr lang="en-US" altLang="en-US">
                <a:latin typeface="Calibri" panose="020F0502020204030204" pitchFamily="34" charset="0"/>
                <a:cs typeface="Calibri" panose="020F0502020204030204" pitchFamily="34" charset="0"/>
              </a:rPr>
              <a:t>year for years 26-100!</a:t>
            </a:r>
          </a:p>
          <a:p>
            <a:pPr marL="0" indent="0">
              <a:buNone/>
            </a:pPr>
            <a:endParaRPr lang="en-US" altLang="en-US">
              <a:latin typeface="Calibri" panose="020F0502020204030204" pitchFamily="34" charset="0"/>
              <a:cs typeface="Calibri" panose="020F0502020204030204" pitchFamily="34" charset="0"/>
            </a:endParaRPr>
          </a:p>
          <a:p>
            <a:endParaRPr lang="en-CA"/>
          </a:p>
        </p:txBody>
      </p:sp>
      <p:pic>
        <p:nvPicPr>
          <p:cNvPr id="6" name="Picture 5">
            <a:extLst>
              <a:ext uri="{FF2B5EF4-FFF2-40B4-BE49-F238E27FC236}">
                <a16:creationId xmlns:a16="http://schemas.microsoft.com/office/drawing/2014/main" id="{67F92315-FDEF-4718-B3C3-E5C49A83E96D}"/>
              </a:ext>
            </a:extLst>
          </p:cNvPr>
          <p:cNvPicPr>
            <a:picLocks noChangeAspect="1"/>
          </p:cNvPicPr>
          <p:nvPr/>
        </p:nvPicPr>
        <p:blipFill>
          <a:blip r:embed="rId2"/>
          <a:stretch>
            <a:fillRect/>
          </a:stretch>
        </p:blipFill>
        <p:spPr>
          <a:xfrm>
            <a:off x="7209211" y="1724204"/>
            <a:ext cx="2186939" cy="4611589"/>
          </a:xfrm>
          <a:prstGeom prst="rect">
            <a:avLst/>
          </a:prstGeom>
        </p:spPr>
      </p:pic>
      <p:sp>
        <p:nvSpPr>
          <p:cNvPr id="7" name="Rectangle 6">
            <a:extLst>
              <a:ext uri="{FF2B5EF4-FFF2-40B4-BE49-F238E27FC236}">
                <a16:creationId xmlns:a16="http://schemas.microsoft.com/office/drawing/2014/main" id="{46567C9B-F259-4C44-AB3F-48F8B90FAA94}"/>
              </a:ext>
            </a:extLst>
          </p:cNvPr>
          <p:cNvSpPr/>
          <p:nvPr/>
        </p:nvSpPr>
        <p:spPr>
          <a:xfrm>
            <a:off x="6484620" y="2213610"/>
            <a:ext cx="213360" cy="137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0" name="TextBox 9">
            <a:extLst>
              <a:ext uri="{FF2B5EF4-FFF2-40B4-BE49-F238E27FC236}">
                <a16:creationId xmlns:a16="http://schemas.microsoft.com/office/drawing/2014/main" id="{1B0E0264-2C7D-4EE7-AE2E-902F8143B2CA}"/>
              </a:ext>
            </a:extLst>
          </p:cNvPr>
          <p:cNvSpPr txBox="1"/>
          <p:nvPr/>
        </p:nvSpPr>
        <p:spPr>
          <a:xfrm>
            <a:off x="818083" y="241634"/>
            <a:ext cx="10294201" cy="646331"/>
          </a:xfrm>
          <a:prstGeom prst="rect">
            <a:avLst/>
          </a:prstGeom>
          <a:noFill/>
        </p:spPr>
        <p:txBody>
          <a:bodyPr wrap="square" rtlCol="0">
            <a:spAutoFit/>
          </a:bodyPr>
          <a:lstStyle>
            <a:defPPr>
              <a:defRPr lang="en-US"/>
            </a:defPPr>
            <a:lvl1pPr algn="ctr">
              <a:defRPr sz="2400" b="1" i="1">
                <a:solidFill>
                  <a:srgbClr val="1D9A78"/>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CA" sz="3600" b="1" i="1" u="none" strike="noStrike" kern="0" cap="none" spc="0" normalizeH="0" baseline="0" noProof="0">
                <a:ln>
                  <a:noFill/>
                </a:ln>
                <a:solidFill>
                  <a:srgbClr val="F79646">
                    <a:lumMod val="75000"/>
                  </a:srgbClr>
                </a:solidFill>
                <a:effectLst/>
                <a:uLnTx/>
                <a:uFillTx/>
              </a:rPr>
              <a:t>Wealthy Child Plan – Creating Generational Wealth</a:t>
            </a:r>
          </a:p>
        </p:txBody>
      </p:sp>
      <p:sp>
        <p:nvSpPr>
          <p:cNvPr id="2" name="TextBox 1">
            <a:extLst>
              <a:ext uri="{FF2B5EF4-FFF2-40B4-BE49-F238E27FC236}">
                <a16:creationId xmlns:a16="http://schemas.microsoft.com/office/drawing/2014/main" id="{502A802B-C05B-4495-AEE7-E227969E4450}"/>
              </a:ext>
            </a:extLst>
          </p:cNvPr>
          <p:cNvSpPr txBox="1"/>
          <p:nvPr/>
        </p:nvSpPr>
        <p:spPr>
          <a:xfrm>
            <a:off x="3014420" y="916508"/>
            <a:ext cx="8593810" cy="400110"/>
          </a:xfrm>
          <a:prstGeom prst="rect">
            <a:avLst/>
          </a:prstGeom>
          <a:noFill/>
        </p:spPr>
        <p:txBody>
          <a:bodyPr wrap="square" rtlCol="0">
            <a:spAutoFit/>
          </a:bodyPr>
          <a:lstStyle/>
          <a:p>
            <a:r>
              <a:rPr lang="en-CA" sz="2000"/>
              <a:t>Alternate way of using the cash in the wealthy child plan</a:t>
            </a:r>
          </a:p>
        </p:txBody>
      </p:sp>
      <p:sp>
        <p:nvSpPr>
          <p:cNvPr id="11" name="Footer Placeholder 3">
            <a:extLst>
              <a:ext uri="{FF2B5EF4-FFF2-40B4-BE49-F238E27FC236}">
                <a16:creationId xmlns:a16="http://schemas.microsoft.com/office/drawing/2014/main" id="{940601C4-E7D5-48C0-ADD2-0D72A491D8F3}"/>
              </a:ext>
            </a:extLst>
          </p:cNvPr>
          <p:cNvSpPr>
            <a:spLocks noGrp="1"/>
          </p:cNvSpPr>
          <p:nvPr>
            <p:ph type="ftr" sz="quarter" idx="11"/>
          </p:nvPr>
        </p:nvSpPr>
        <p:spPr>
          <a:xfrm>
            <a:off x="4038600" y="6356350"/>
            <a:ext cx="4114800" cy="365125"/>
          </a:xfrm>
        </p:spPr>
        <p:txBody>
          <a:bodyPr/>
          <a:lstStyle/>
          <a:p>
            <a:r>
              <a:rPr lang="en-CA"/>
              <a:t>* For Illustration Purpose Only</a:t>
            </a:r>
          </a:p>
        </p:txBody>
      </p:sp>
      <p:sp>
        <p:nvSpPr>
          <p:cNvPr id="12" name="object 30">
            <a:extLst>
              <a:ext uri="{FF2B5EF4-FFF2-40B4-BE49-F238E27FC236}">
                <a16:creationId xmlns:a16="http://schemas.microsoft.com/office/drawing/2014/main" id="{D6F2F1C7-3DBB-4500-8E07-DEF075592013}"/>
              </a:ext>
            </a:extLst>
          </p:cNvPr>
          <p:cNvSpPr/>
          <p:nvPr/>
        </p:nvSpPr>
        <p:spPr>
          <a:xfrm rot="5400000">
            <a:off x="11142849" y="26614"/>
            <a:ext cx="1075765" cy="1022537"/>
          </a:xfrm>
          <a:custGeom>
            <a:avLst/>
            <a:gdLst/>
            <a:ahLst/>
            <a:cxnLst/>
            <a:rect l="l" t="t" r="r" b="b"/>
            <a:pathLst>
              <a:path w="1734185" h="1158875">
                <a:moveTo>
                  <a:pt x="1733931" y="0"/>
                </a:moveTo>
                <a:lnTo>
                  <a:pt x="0" y="0"/>
                </a:lnTo>
                <a:lnTo>
                  <a:pt x="0" y="1158532"/>
                </a:lnTo>
                <a:lnTo>
                  <a:pt x="1733931" y="0"/>
                </a:lnTo>
                <a:close/>
              </a:path>
            </a:pathLst>
          </a:custGeom>
          <a:solidFill>
            <a:srgbClr val="E46C0A"/>
          </a:solidFill>
        </p:spPr>
        <p:txBody>
          <a:bodyPr wrap="square" lIns="0" tIns="0" rIns="0" bIns="0" rtlCol="0"/>
          <a:lstStyle/>
          <a:p>
            <a:endParaRPr sz="1588">
              <a:solidFill>
                <a:srgbClr val="E46C0A"/>
              </a:solidFill>
            </a:endParaRPr>
          </a:p>
        </p:txBody>
      </p:sp>
      <p:pic>
        <p:nvPicPr>
          <p:cNvPr id="13" name="Picture 12">
            <a:extLst>
              <a:ext uri="{FF2B5EF4-FFF2-40B4-BE49-F238E27FC236}">
                <a16:creationId xmlns:a16="http://schemas.microsoft.com/office/drawing/2014/main" id="{6324B248-28FE-44B9-BDF8-E43701A81507}"/>
              </a:ext>
            </a:extLst>
          </p:cNvPr>
          <p:cNvPicPr>
            <a:picLocks noChangeAspect="1"/>
          </p:cNvPicPr>
          <p:nvPr/>
        </p:nvPicPr>
        <p:blipFill>
          <a:blip r:embed="rId3"/>
          <a:stretch>
            <a:fillRect/>
          </a:stretch>
        </p:blipFill>
        <p:spPr>
          <a:xfrm>
            <a:off x="11206181" y="157435"/>
            <a:ext cx="836511" cy="841551"/>
          </a:xfrm>
          <a:prstGeom prst="rect">
            <a:avLst/>
          </a:prstGeom>
        </p:spPr>
      </p:pic>
    </p:spTree>
    <p:extLst>
      <p:ext uri="{BB962C8B-B14F-4D97-AF65-F5344CB8AC3E}">
        <p14:creationId xmlns:p14="http://schemas.microsoft.com/office/powerpoint/2010/main" val="2028323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3AC70B5-896D-6608-B2BA-479F7DE0B25B}"/>
              </a:ext>
            </a:extLst>
          </p:cNvPr>
          <p:cNvGrpSpPr/>
          <p:nvPr/>
        </p:nvGrpSpPr>
        <p:grpSpPr>
          <a:xfrm>
            <a:off x="5936953" y="2363750"/>
            <a:ext cx="4987721" cy="4249097"/>
            <a:chOff x="5919452" y="2444836"/>
            <a:chExt cx="4768965" cy="4046746"/>
          </a:xfrm>
        </p:grpSpPr>
        <p:pic>
          <p:nvPicPr>
            <p:cNvPr id="33" name="Picture 32">
              <a:extLst>
                <a:ext uri="{FF2B5EF4-FFF2-40B4-BE49-F238E27FC236}">
                  <a16:creationId xmlns:a16="http://schemas.microsoft.com/office/drawing/2014/main" id="{1CC7A3A5-A649-EDC5-AA07-E633DE94ABAC}"/>
                </a:ext>
              </a:extLst>
            </p:cNvPr>
            <p:cNvPicPr>
              <a:picLocks noChangeAspect="1"/>
            </p:cNvPicPr>
            <p:nvPr/>
          </p:nvPicPr>
          <p:blipFill>
            <a:blip r:embed="rId2"/>
            <a:stretch>
              <a:fillRect/>
            </a:stretch>
          </p:blipFill>
          <p:spPr>
            <a:xfrm>
              <a:off x="5919452" y="2444836"/>
              <a:ext cx="4768965" cy="771540"/>
            </a:xfrm>
            <a:prstGeom prst="rect">
              <a:avLst/>
            </a:prstGeom>
          </p:spPr>
        </p:pic>
        <p:pic>
          <p:nvPicPr>
            <p:cNvPr id="31" name="Picture 3">
              <a:extLst>
                <a:ext uri="{FF2B5EF4-FFF2-40B4-BE49-F238E27FC236}">
                  <a16:creationId xmlns:a16="http://schemas.microsoft.com/office/drawing/2014/main" id="{66D9E7EB-6910-8871-77A6-46F3A028E0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07039" y="3163309"/>
              <a:ext cx="4545749" cy="332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a:extLst>
              <a:ext uri="{FF2B5EF4-FFF2-40B4-BE49-F238E27FC236}">
                <a16:creationId xmlns:a16="http://schemas.microsoft.com/office/drawing/2014/main" id="{3C524EDA-8559-9131-D047-FC859E93260E}"/>
              </a:ext>
            </a:extLst>
          </p:cNvPr>
          <p:cNvSpPr>
            <a:spLocks noGrp="1"/>
          </p:cNvSpPr>
          <p:nvPr>
            <p:ph type="ctrTitle"/>
          </p:nvPr>
        </p:nvSpPr>
        <p:spPr>
          <a:xfrm>
            <a:off x="1597339" y="31005"/>
            <a:ext cx="9144000" cy="625263"/>
          </a:xfrm>
        </p:spPr>
        <p:txBody>
          <a:bodyPr>
            <a:normAutofit/>
          </a:bodyPr>
          <a:lstStyle/>
          <a:p>
            <a:r>
              <a:rPr lang="en-CA" sz="2400">
                <a:solidFill>
                  <a:schemeClr val="accent1">
                    <a:lumMod val="75000"/>
                  </a:schemeClr>
                </a:solidFill>
                <a:latin typeface="Arial Black" panose="020B0A04020102020204" pitchFamily="34" charset="0"/>
                <a:cs typeface="Arial" panose="020B0604020202020204" pitchFamily="34" charset="0"/>
              </a:rPr>
              <a:t>PROTECTION = RISK TRANSFER OR REPLACEMENT</a:t>
            </a:r>
          </a:p>
        </p:txBody>
      </p:sp>
      <p:graphicFrame>
        <p:nvGraphicFramePr>
          <p:cNvPr id="4" name="Diagram 3">
            <a:extLst>
              <a:ext uri="{FF2B5EF4-FFF2-40B4-BE49-F238E27FC236}">
                <a16:creationId xmlns:a16="http://schemas.microsoft.com/office/drawing/2014/main" id="{1604639F-9076-6AAD-0781-33019CA9057B}"/>
              </a:ext>
            </a:extLst>
          </p:cNvPr>
          <p:cNvGraphicFramePr/>
          <p:nvPr/>
        </p:nvGraphicFramePr>
        <p:xfrm>
          <a:off x="2814959" y="693352"/>
          <a:ext cx="6805924" cy="172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Group 4">
            <a:extLst>
              <a:ext uri="{FF2B5EF4-FFF2-40B4-BE49-F238E27FC236}">
                <a16:creationId xmlns:a16="http://schemas.microsoft.com/office/drawing/2014/main" id="{9160AF7B-899A-CCB6-E1A3-BE34DAD00CC9}"/>
              </a:ext>
            </a:extLst>
          </p:cNvPr>
          <p:cNvGrpSpPr/>
          <p:nvPr/>
        </p:nvGrpSpPr>
        <p:grpSpPr>
          <a:xfrm>
            <a:off x="1426677" y="2601431"/>
            <a:ext cx="4330872" cy="3993597"/>
            <a:chOff x="3532532" y="2815812"/>
            <a:chExt cx="4330872" cy="3993597"/>
          </a:xfrm>
        </p:grpSpPr>
        <p:pic>
          <p:nvPicPr>
            <p:cNvPr id="6" name="Picture 5">
              <a:extLst>
                <a:ext uri="{FF2B5EF4-FFF2-40B4-BE49-F238E27FC236}">
                  <a16:creationId xmlns:a16="http://schemas.microsoft.com/office/drawing/2014/main" id="{103DA7F6-103D-7601-44BD-9D034B442905}"/>
                </a:ext>
              </a:extLst>
            </p:cNvPr>
            <p:cNvPicPr>
              <a:picLocks noChangeAspect="1"/>
            </p:cNvPicPr>
            <p:nvPr/>
          </p:nvPicPr>
          <p:blipFill rotWithShape="1">
            <a:blip r:embed="rId9"/>
            <a:srcRect r="5017" b="18703"/>
            <a:stretch/>
          </p:blipFill>
          <p:spPr>
            <a:xfrm>
              <a:off x="4797455" y="2815812"/>
              <a:ext cx="3061236" cy="3240834"/>
            </a:xfrm>
            <a:prstGeom prst="rect">
              <a:avLst/>
            </a:prstGeom>
          </p:spPr>
        </p:pic>
        <p:pic>
          <p:nvPicPr>
            <p:cNvPr id="7" name="Picture 6">
              <a:extLst>
                <a:ext uri="{FF2B5EF4-FFF2-40B4-BE49-F238E27FC236}">
                  <a16:creationId xmlns:a16="http://schemas.microsoft.com/office/drawing/2014/main" id="{9A130083-F121-FA13-C4E2-644B8BFDA130}"/>
                </a:ext>
              </a:extLst>
            </p:cNvPr>
            <p:cNvPicPr>
              <a:picLocks noChangeAspect="1"/>
            </p:cNvPicPr>
            <p:nvPr/>
          </p:nvPicPr>
          <p:blipFill rotWithShape="1">
            <a:blip r:embed="rId9"/>
            <a:srcRect t="81656" r="1823"/>
            <a:stretch/>
          </p:blipFill>
          <p:spPr>
            <a:xfrm>
              <a:off x="4802168" y="6028936"/>
              <a:ext cx="3061236" cy="726254"/>
            </a:xfrm>
            <a:prstGeom prst="rect">
              <a:avLst/>
            </a:prstGeom>
          </p:spPr>
        </p:pic>
        <p:grpSp>
          <p:nvGrpSpPr>
            <p:cNvPr id="8" name="Group 7">
              <a:extLst>
                <a:ext uri="{FF2B5EF4-FFF2-40B4-BE49-F238E27FC236}">
                  <a16:creationId xmlns:a16="http://schemas.microsoft.com/office/drawing/2014/main" id="{79D789DB-DD05-3045-476E-D9966AB8DBAF}"/>
                </a:ext>
              </a:extLst>
            </p:cNvPr>
            <p:cNvGrpSpPr/>
            <p:nvPr/>
          </p:nvGrpSpPr>
          <p:grpSpPr>
            <a:xfrm>
              <a:off x="3532532" y="3159362"/>
              <a:ext cx="960319" cy="3650047"/>
              <a:chOff x="3532532" y="3159362"/>
              <a:chExt cx="960319" cy="3650047"/>
            </a:xfrm>
          </p:grpSpPr>
          <p:pic>
            <p:nvPicPr>
              <p:cNvPr id="9" name="Graphic 8" descr="Umbrella with solid fill">
                <a:extLst>
                  <a:ext uri="{FF2B5EF4-FFF2-40B4-BE49-F238E27FC236}">
                    <a16:creationId xmlns:a16="http://schemas.microsoft.com/office/drawing/2014/main" id="{C8D47C16-9319-15EE-EC34-C129C38CA2C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578451" y="5679789"/>
                <a:ext cx="822562" cy="822562"/>
              </a:xfrm>
              <a:prstGeom prst="rect">
                <a:avLst/>
              </a:prstGeom>
            </p:spPr>
          </p:pic>
          <p:pic>
            <p:nvPicPr>
              <p:cNvPr id="10" name="Graphic 9" descr="Family with two children with solid fill">
                <a:extLst>
                  <a:ext uri="{FF2B5EF4-FFF2-40B4-BE49-F238E27FC236}">
                    <a16:creationId xmlns:a16="http://schemas.microsoft.com/office/drawing/2014/main" id="{019C4072-68CC-B420-1E45-956C5E0512C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32532" y="5895009"/>
                <a:ext cx="914400" cy="914400"/>
              </a:xfrm>
              <a:prstGeom prst="rect">
                <a:avLst/>
              </a:prstGeom>
            </p:spPr>
          </p:pic>
          <p:grpSp>
            <p:nvGrpSpPr>
              <p:cNvPr id="11" name="Graphic 27" descr="Home1 outline">
                <a:extLst>
                  <a:ext uri="{FF2B5EF4-FFF2-40B4-BE49-F238E27FC236}">
                    <a16:creationId xmlns:a16="http://schemas.microsoft.com/office/drawing/2014/main" id="{AA0EFECD-8918-31BD-FE1F-003425A3AE29}"/>
                  </a:ext>
                </a:extLst>
              </p:cNvPr>
              <p:cNvGrpSpPr/>
              <p:nvPr/>
            </p:nvGrpSpPr>
            <p:grpSpPr>
              <a:xfrm>
                <a:off x="3663152" y="4951755"/>
                <a:ext cx="655907" cy="543507"/>
                <a:chOff x="4177350" y="3072765"/>
                <a:chExt cx="789298" cy="699134"/>
              </a:xfrm>
              <a:solidFill>
                <a:schemeClr val="accent2"/>
              </a:solidFill>
            </p:grpSpPr>
            <p:sp>
              <p:nvSpPr>
                <p:cNvPr id="14" name="Freeform: Shape 13">
                  <a:extLst>
                    <a:ext uri="{FF2B5EF4-FFF2-40B4-BE49-F238E27FC236}">
                      <a16:creationId xmlns:a16="http://schemas.microsoft.com/office/drawing/2014/main" id="{D8ACD63B-9DFC-2911-6B31-15B45591BD24}"/>
                    </a:ext>
                  </a:extLst>
                </p:cNvPr>
                <p:cNvSpPr/>
                <p:nvPr/>
              </p:nvSpPr>
              <p:spPr>
                <a:xfrm>
                  <a:off x="4429125" y="3419547"/>
                  <a:ext cx="285588" cy="274009"/>
                </a:xfrm>
                <a:custGeom>
                  <a:avLst/>
                  <a:gdLst>
                    <a:gd name="connsiteX0" fmla="*/ 61017 w 285588"/>
                    <a:gd name="connsiteY0" fmla="*/ 1747 h 274009"/>
                    <a:gd name="connsiteX1" fmla="*/ 0 w 285588"/>
                    <a:gd name="connsiteY1" fmla="*/ 77794 h 274009"/>
                    <a:gd name="connsiteX2" fmla="*/ 137008 w 285588"/>
                    <a:gd name="connsiteY2" fmla="*/ 269580 h 274009"/>
                    <a:gd name="connsiteX3" fmla="*/ 142789 w 285588"/>
                    <a:gd name="connsiteY3" fmla="*/ 274009 h 274009"/>
                    <a:gd name="connsiteX4" fmla="*/ 148580 w 285588"/>
                    <a:gd name="connsiteY4" fmla="*/ 269580 h 274009"/>
                    <a:gd name="connsiteX5" fmla="*/ 285588 w 285588"/>
                    <a:gd name="connsiteY5" fmla="*/ 77794 h 274009"/>
                    <a:gd name="connsiteX6" fmla="*/ 224628 w 285588"/>
                    <a:gd name="connsiteY6" fmla="*/ 1727 h 274009"/>
                    <a:gd name="connsiteX7" fmla="*/ 142818 w 285588"/>
                    <a:gd name="connsiteY7" fmla="*/ 42818 h 274009"/>
                    <a:gd name="connsiteX8" fmla="*/ 61017 w 285588"/>
                    <a:gd name="connsiteY8" fmla="*/ 1747 h 274009"/>
                    <a:gd name="connsiteX9" fmla="*/ 220189 w 285588"/>
                    <a:gd name="connsiteY9" fmla="*/ 20254 h 274009"/>
                    <a:gd name="connsiteX10" fmla="*/ 266538 w 285588"/>
                    <a:gd name="connsiteY10" fmla="*/ 77794 h 274009"/>
                    <a:gd name="connsiteX11" fmla="*/ 142789 w 285588"/>
                    <a:gd name="connsiteY11" fmla="*/ 249835 h 274009"/>
                    <a:gd name="connsiteX12" fmla="*/ 19050 w 285588"/>
                    <a:gd name="connsiteY12" fmla="*/ 77794 h 274009"/>
                    <a:gd name="connsiteX13" fmla="*/ 65427 w 285588"/>
                    <a:gd name="connsiteY13" fmla="*/ 20282 h 274009"/>
                    <a:gd name="connsiteX14" fmla="*/ 76295 w 285588"/>
                    <a:gd name="connsiteY14" fmla="*/ 18977 h 274009"/>
                    <a:gd name="connsiteX15" fmla="*/ 134293 w 285588"/>
                    <a:gd name="connsiteY15" fmla="*/ 66374 h 274009"/>
                    <a:gd name="connsiteX16" fmla="*/ 142713 w 285588"/>
                    <a:gd name="connsiteY16" fmla="*/ 83080 h 274009"/>
                    <a:gd name="connsiteX17" fmla="*/ 142823 w 285588"/>
                    <a:gd name="connsiteY17" fmla="*/ 83133 h 274009"/>
                    <a:gd name="connsiteX18" fmla="*/ 142875 w 285588"/>
                    <a:gd name="connsiteY18" fmla="*/ 83080 h 274009"/>
                    <a:gd name="connsiteX19" fmla="*/ 151295 w 285588"/>
                    <a:gd name="connsiteY19" fmla="*/ 66374 h 274009"/>
                    <a:gd name="connsiteX20" fmla="*/ 220189 w 285588"/>
                    <a:gd name="connsiteY20" fmla="*/ 20254 h 27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588" h="274009">
                      <a:moveTo>
                        <a:pt x="61017" y="1747"/>
                      </a:moveTo>
                      <a:cubicBezTo>
                        <a:pt x="26289" y="11106"/>
                        <a:pt x="1611" y="41863"/>
                        <a:pt x="0" y="77794"/>
                      </a:cubicBezTo>
                      <a:cubicBezTo>
                        <a:pt x="0" y="163757"/>
                        <a:pt x="131445" y="265294"/>
                        <a:pt x="137008" y="269580"/>
                      </a:cubicBezTo>
                      <a:lnTo>
                        <a:pt x="142789" y="274009"/>
                      </a:lnTo>
                      <a:lnTo>
                        <a:pt x="148580" y="269580"/>
                      </a:lnTo>
                      <a:cubicBezTo>
                        <a:pt x="154181" y="265294"/>
                        <a:pt x="285588" y="163767"/>
                        <a:pt x="285588" y="77794"/>
                      </a:cubicBezTo>
                      <a:cubicBezTo>
                        <a:pt x="283993" y="41872"/>
                        <a:pt x="259340" y="11110"/>
                        <a:pt x="224628" y="1727"/>
                      </a:cubicBezTo>
                      <a:cubicBezTo>
                        <a:pt x="209388" y="-1892"/>
                        <a:pt x="173031" y="-4264"/>
                        <a:pt x="142818" y="42818"/>
                      </a:cubicBezTo>
                      <a:cubicBezTo>
                        <a:pt x="112605" y="-4226"/>
                        <a:pt x="76200" y="-1854"/>
                        <a:pt x="61017" y="1747"/>
                      </a:cubicBezTo>
                      <a:close/>
                      <a:moveTo>
                        <a:pt x="220189" y="20254"/>
                      </a:moveTo>
                      <a:cubicBezTo>
                        <a:pt x="246364" y="27535"/>
                        <a:pt x="264999" y="50670"/>
                        <a:pt x="266538" y="77794"/>
                      </a:cubicBezTo>
                      <a:cubicBezTo>
                        <a:pt x="266538" y="144945"/>
                        <a:pt x="167973" y="229365"/>
                        <a:pt x="142789" y="249835"/>
                      </a:cubicBezTo>
                      <a:cubicBezTo>
                        <a:pt x="117615" y="229365"/>
                        <a:pt x="19050" y="144945"/>
                        <a:pt x="19050" y="77794"/>
                      </a:cubicBezTo>
                      <a:cubicBezTo>
                        <a:pt x="20602" y="50672"/>
                        <a:pt x="39250" y="27547"/>
                        <a:pt x="65427" y="20282"/>
                      </a:cubicBezTo>
                      <a:cubicBezTo>
                        <a:pt x="68987" y="19427"/>
                        <a:pt x="72634" y="18989"/>
                        <a:pt x="76295" y="18977"/>
                      </a:cubicBezTo>
                      <a:cubicBezTo>
                        <a:pt x="98384" y="18977"/>
                        <a:pt x="118681" y="35427"/>
                        <a:pt x="134293" y="66374"/>
                      </a:cubicBezTo>
                      <a:lnTo>
                        <a:pt x="142713" y="83080"/>
                      </a:lnTo>
                      <a:cubicBezTo>
                        <a:pt x="142728" y="83125"/>
                        <a:pt x="142778" y="83149"/>
                        <a:pt x="142823" y="83133"/>
                      </a:cubicBezTo>
                      <a:cubicBezTo>
                        <a:pt x="142847" y="83124"/>
                        <a:pt x="142866" y="83105"/>
                        <a:pt x="142875" y="83080"/>
                      </a:cubicBezTo>
                      <a:lnTo>
                        <a:pt x="151295" y="66374"/>
                      </a:lnTo>
                      <a:cubicBezTo>
                        <a:pt x="169450" y="30407"/>
                        <a:pt x="193881" y="14015"/>
                        <a:pt x="220189" y="20254"/>
                      </a:cubicBezTo>
                      <a:close/>
                    </a:path>
                  </a:pathLst>
                </a:custGeom>
                <a:grpFill/>
                <a:ln w="127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3B27054-ED5B-6943-A13C-9B67CF2709EB}"/>
                    </a:ext>
                  </a:extLst>
                </p:cNvPr>
                <p:cNvSpPr/>
                <p:nvPr/>
              </p:nvSpPr>
              <p:spPr>
                <a:xfrm>
                  <a:off x="4177350" y="3072765"/>
                  <a:ext cx="789298" cy="699134"/>
                </a:xfrm>
                <a:custGeom>
                  <a:avLst/>
                  <a:gdLst>
                    <a:gd name="connsiteX0" fmla="*/ 108899 w 789298"/>
                    <a:gd name="connsiteY0" fmla="*/ 392087 h 699134"/>
                    <a:gd name="connsiteX1" fmla="*/ 108899 w 789298"/>
                    <a:gd name="connsiteY1" fmla="*/ 698906 h 699134"/>
                    <a:gd name="connsiteX2" fmla="*/ 680399 w 789298"/>
                    <a:gd name="connsiteY2" fmla="*/ 699135 h 699134"/>
                    <a:gd name="connsiteX3" fmla="*/ 680399 w 789298"/>
                    <a:gd name="connsiteY3" fmla="*/ 391687 h 699134"/>
                    <a:gd name="connsiteX4" fmla="*/ 727729 w 789298"/>
                    <a:gd name="connsiteY4" fmla="*/ 436455 h 699134"/>
                    <a:gd name="connsiteX5" fmla="*/ 789299 w 789298"/>
                    <a:gd name="connsiteY5" fmla="*/ 374894 h 699134"/>
                    <a:gd name="connsiteX6" fmla="*/ 394649 w 789298"/>
                    <a:gd name="connsiteY6" fmla="*/ 0 h 699134"/>
                    <a:gd name="connsiteX7" fmla="*/ 0 w 789298"/>
                    <a:gd name="connsiteY7" fmla="*/ 374885 h 699134"/>
                    <a:gd name="connsiteX8" fmla="*/ 61808 w 789298"/>
                    <a:gd name="connsiteY8" fmla="*/ 436683 h 699134"/>
                    <a:gd name="connsiteX9" fmla="*/ 661349 w 789298"/>
                    <a:gd name="connsiteY9" fmla="*/ 680085 h 699134"/>
                    <a:gd name="connsiteX10" fmla="*/ 127949 w 789298"/>
                    <a:gd name="connsiteY10" fmla="*/ 679866 h 699134"/>
                    <a:gd name="connsiteX11" fmla="*/ 127949 w 789298"/>
                    <a:gd name="connsiteY11" fmla="*/ 374047 h 699134"/>
                    <a:gd name="connsiteX12" fmla="*/ 394649 w 789298"/>
                    <a:gd name="connsiteY12" fmla="*/ 121482 h 699134"/>
                    <a:gd name="connsiteX13" fmla="*/ 661349 w 789298"/>
                    <a:gd name="connsiteY13" fmla="*/ 373675 h 699134"/>
                    <a:gd name="connsiteX14" fmla="*/ 62160 w 789298"/>
                    <a:gd name="connsiteY14" fmla="*/ 410108 h 699134"/>
                    <a:gd name="connsiteX15" fmla="*/ 27299 w 789298"/>
                    <a:gd name="connsiteY15" fmla="*/ 375285 h 699134"/>
                    <a:gd name="connsiteX16" fmla="*/ 394649 w 789298"/>
                    <a:gd name="connsiteY16" fmla="*/ 26251 h 699134"/>
                    <a:gd name="connsiteX17" fmla="*/ 762000 w 789298"/>
                    <a:gd name="connsiteY17" fmla="*/ 375285 h 699134"/>
                    <a:gd name="connsiteX18" fmla="*/ 727358 w 789298"/>
                    <a:gd name="connsiteY18" fmla="*/ 409880 h 699134"/>
                    <a:gd name="connsiteX19" fmla="*/ 394649 w 789298"/>
                    <a:gd name="connsiteY19" fmla="*/ 95250 h 69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9298" h="699134">
                      <a:moveTo>
                        <a:pt x="108899" y="392087"/>
                      </a:moveTo>
                      <a:lnTo>
                        <a:pt x="108899" y="698906"/>
                      </a:lnTo>
                      <a:lnTo>
                        <a:pt x="680399" y="699135"/>
                      </a:lnTo>
                      <a:lnTo>
                        <a:pt x="680399" y="391687"/>
                      </a:lnTo>
                      <a:lnTo>
                        <a:pt x="727729" y="436455"/>
                      </a:lnTo>
                      <a:lnTo>
                        <a:pt x="789299" y="374894"/>
                      </a:lnTo>
                      <a:lnTo>
                        <a:pt x="394649" y="0"/>
                      </a:lnTo>
                      <a:lnTo>
                        <a:pt x="0" y="374885"/>
                      </a:lnTo>
                      <a:lnTo>
                        <a:pt x="61808" y="436683"/>
                      </a:lnTo>
                      <a:close/>
                      <a:moveTo>
                        <a:pt x="661349" y="680085"/>
                      </a:moveTo>
                      <a:lnTo>
                        <a:pt x="127949" y="679866"/>
                      </a:lnTo>
                      <a:lnTo>
                        <a:pt x="127949" y="374047"/>
                      </a:lnTo>
                      <a:lnTo>
                        <a:pt x="394649" y="121482"/>
                      </a:lnTo>
                      <a:lnTo>
                        <a:pt x="661349" y="373675"/>
                      </a:lnTo>
                      <a:close/>
                      <a:moveTo>
                        <a:pt x="62160" y="410108"/>
                      </a:moveTo>
                      <a:lnTo>
                        <a:pt x="27299" y="375285"/>
                      </a:lnTo>
                      <a:lnTo>
                        <a:pt x="394649" y="26251"/>
                      </a:lnTo>
                      <a:lnTo>
                        <a:pt x="762000" y="375285"/>
                      </a:lnTo>
                      <a:lnTo>
                        <a:pt x="727358" y="409880"/>
                      </a:lnTo>
                      <a:lnTo>
                        <a:pt x="394649" y="95250"/>
                      </a:lnTo>
                      <a:close/>
                    </a:path>
                  </a:pathLst>
                </a:custGeom>
                <a:grpFill/>
                <a:ln w="12700" cap="flat">
                  <a:noFill/>
                  <a:prstDash val="solid"/>
                  <a:miter/>
                </a:ln>
              </p:spPr>
              <p:txBody>
                <a:bodyPr rtlCol="0" anchor="ctr"/>
                <a:lstStyle/>
                <a:p>
                  <a:endParaRPr lang="en-US"/>
                </a:p>
              </p:txBody>
            </p:sp>
          </p:grpSp>
          <p:pic>
            <p:nvPicPr>
              <p:cNvPr id="12" name="Graphic 11" descr="Phone Vibration with solid fill">
                <a:extLst>
                  <a:ext uri="{FF2B5EF4-FFF2-40B4-BE49-F238E27FC236}">
                    <a16:creationId xmlns:a16="http://schemas.microsoft.com/office/drawing/2014/main" id="{56D5F540-93FD-A0E4-8156-CC2A78C20EB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11412" y="4054202"/>
                <a:ext cx="648478" cy="648478"/>
              </a:xfrm>
              <a:prstGeom prst="rect">
                <a:avLst/>
              </a:prstGeom>
            </p:spPr>
          </p:pic>
          <p:pic>
            <p:nvPicPr>
              <p:cNvPr id="13" name="Graphic 12" descr="Convertible with solid fill">
                <a:extLst>
                  <a:ext uri="{FF2B5EF4-FFF2-40B4-BE49-F238E27FC236}">
                    <a16:creationId xmlns:a16="http://schemas.microsoft.com/office/drawing/2014/main" id="{18DA0C1C-561F-60C2-E0CE-ECEF6491A34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578451" y="3159362"/>
                <a:ext cx="914400" cy="914400"/>
              </a:xfrm>
              <a:prstGeom prst="rect">
                <a:avLst/>
              </a:prstGeom>
            </p:spPr>
          </p:pic>
        </p:grpSp>
      </p:grpSp>
    </p:spTree>
    <p:extLst>
      <p:ext uri="{BB962C8B-B14F-4D97-AF65-F5344CB8AC3E}">
        <p14:creationId xmlns:p14="http://schemas.microsoft.com/office/powerpoint/2010/main" val="320112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24" descr="Background pattern&#10;&#10;Description automatically generated"/>
          <p:cNvPicPr preferRelativeResize="0"/>
          <p:nvPr/>
        </p:nvPicPr>
        <p:blipFill rotWithShape="1">
          <a:blip r:embed="rId3">
            <a:alphaModFix/>
          </a:blip>
          <a:srcRect/>
          <a:stretch/>
        </p:blipFill>
        <p:spPr>
          <a:xfrm>
            <a:off x="1077128" y="5541668"/>
            <a:ext cx="9834809" cy="661909"/>
          </a:xfrm>
          <a:prstGeom prst="rect">
            <a:avLst/>
          </a:prstGeom>
          <a:noFill/>
          <a:ln w="9525" cap="flat" cmpd="sng">
            <a:solidFill>
              <a:srgbClr val="FFFFFF"/>
            </a:solidFill>
            <a:prstDash val="solid"/>
            <a:round/>
            <a:headEnd type="none" w="sm" len="sm"/>
            <a:tailEnd type="none" w="sm" len="sm"/>
          </a:ln>
        </p:spPr>
      </p:pic>
      <p:sp>
        <p:nvSpPr>
          <p:cNvPr id="611" name="Google Shape;611;p24"/>
          <p:cNvSpPr txBox="1"/>
          <p:nvPr/>
        </p:nvSpPr>
        <p:spPr>
          <a:xfrm>
            <a:off x="2312719" y="5617669"/>
            <a:ext cx="7078111" cy="479412"/>
          </a:xfrm>
          <a:prstGeom prst="rect">
            <a:avLst/>
          </a:prstGeom>
          <a:noFill/>
          <a:ln>
            <a:noFill/>
          </a:ln>
        </p:spPr>
        <p:txBody>
          <a:bodyPr spcFirstLastPara="1" wrap="square" lIns="60950" tIns="60950" rIns="60950" bIns="60950" anchor="ctr" anchorCtr="0">
            <a:noAutofit/>
          </a:bodyPr>
          <a:lstStyle/>
          <a:p>
            <a:pPr algn="ctr"/>
            <a:r>
              <a:rPr lang="en-US" sz="2933">
                <a:solidFill>
                  <a:schemeClr val="lt2"/>
                </a:solidFill>
                <a:latin typeface="Bookman Old Style"/>
                <a:ea typeface="Bookman Old Style"/>
                <a:cs typeface="Bookman Old Style"/>
                <a:sym typeface="Bookman Old Style"/>
              </a:rPr>
              <a:t>Ability To Earn Income</a:t>
            </a:r>
            <a:endParaRPr sz="1200"/>
          </a:p>
        </p:txBody>
      </p:sp>
      <p:pic>
        <p:nvPicPr>
          <p:cNvPr id="612" name="Google Shape;612;p24" descr="Background pattern&#10;&#10;Description automatically generated"/>
          <p:cNvPicPr preferRelativeResize="0"/>
          <p:nvPr/>
        </p:nvPicPr>
        <p:blipFill rotWithShape="1">
          <a:blip r:embed="rId4">
            <a:alphaModFix/>
          </a:blip>
          <a:srcRect/>
          <a:stretch/>
        </p:blipFill>
        <p:spPr>
          <a:xfrm>
            <a:off x="934785" y="269196"/>
            <a:ext cx="9970555" cy="2712902"/>
          </a:xfrm>
          <a:prstGeom prst="rect">
            <a:avLst/>
          </a:prstGeom>
          <a:noFill/>
          <a:ln>
            <a:noFill/>
          </a:ln>
        </p:spPr>
      </p:pic>
      <p:sp>
        <p:nvSpPr>
          <p:cNvPr id="613" name="Google Shape;613;p24"/>
          <p:cNvSpPr txBox="1"/>
          <p:nvPr/>
        </p:nvSpPr>
        <p:spPr>
          <a:xfrm>
            <a:off x="2083159" y="626902"/>
            <a:ext cx="7381562" cy="1485537"/>
          </a:xfrm>
          <a:prstGeom prst="rect">
            <a:avLst/>
          </a:prstGeom>
          <a:solidFill>
            <a:srgbClr val="2C444E"/>
          </a:solidFill>
          <a:ln w="19050" cap="flat" cmpd="sng">
            <a:solidFill>
              <a:srgbClr val="F2F2F2"/>
            </a:solidFill>
            <a:prstDash val="solid"/>
            <a:round/>
            <a:headEnd type="none" w="sm" len="sm"/>
            <a:tailEnd type="none" w="sm" len="sm"/>
          </a:ln>
        </p:spPr>
        <p:txBody>
          <a:bodyPr spcFirstLastPara="1" wrap="square" lIns="60950" tIns="60950" rIns="60950" bIns="60950" anchor="ctr" anchorCtr="0">
            <a:noAutofit/>
          </a:bodyPr>
          <a:lstStyle/>
          <a:p>
            <a:pPr algn="ctr"/>
            <a:r>
              <a:rPr lang="en-US" sz="3600">
                <a:solidFill>
                  <a:srgbClr val="FFC000"/>
                </a:solidFill>
                <a:latin typeface="Bookman Old Style"/>
                <a:ea typeface="Bookman Old Style"/>
                <a:cs typeface="Bookman Old Style"/>
                <a:sym typeface="Bookman Old Style"/>
              </a:rPr>
              <a:t>HOME OF FINANCIALLY SECURE FAMILY</a:t>
            </a:r>
            <a:endParaRPr sz="3600" u="sng">
              <a:solidFill>
                <a:srgbClr val="FFC000"/>
              </a:solidFill>
              <a:latin typeface="Bookman Old Style"/>
              <a:ea typeface="Bookman Old Style"/>
              <a:cs typeface="Bookman Old Style"/>
              <a:sym typeface="Bookman Old Style"/>
            </a:endParaRPr>
          </a:p>
        </p:txBody>
      </p:sp>
      <p:sp>
        <p:nvSpPr>
          <p:cNvPr id="615" name="Google Shape;615;p24"/>
          <p:cNvSpPr/>
          <p:nvPr/>
        </p:nvSpPr>
        <p:spPr>
          <a:xfrm>
            <a:off x="10324186" y="4467649"/>
            <a:ext cx="1740186" cy="717035"/>
          </a:xfrm>
          <a:prstGeom prst="wedgeRoundRectCallout">
            <a:avLst>
              <a:gd name="adj1" fmla="val -56944"/>
              <a:gd name="adj2" fmla="val 107198"/>
              <a:gd name="adj3" fmla="val 16667"/>
            </a:avLst>
          </a:prstGeom>
          <a:solidFill>
            <a:srgbClr val="974806"/>
          </a:solidFill>
          <a:ln>
            <a:noFill/>
          </a:ln>
        </p:spPr>
        <p:txBody>
          <a:bodyPr spcFirstLastPara="1" wrap="square" lIns="90000" tIns="45000" rIns="90000" bIns="45000" anchor="ctr" anchorCtr="0">
            <a:noAutofit/>
          </a:bodyPr>
          <a:lstStyle/>
          <a:p>
            <a:pPr algn="ctr"/>
            <a:r>
              <a:rPr lang="en-US" sz="1200">
                <a:solidFill>
                  <a:srgbClr val="FFFFFF"/>
                </a:solidFill>
                <a:latin typeface="Georgia"/>
                <a:ea typeface="Georgia"/>
                <a:cs typeface="Georgia"/>
                <a:sym typeface="Georgia"/>
              </a:rPr>
              <a:t>What Could Destroy The Foundation?</a:t>
            </a:r>
            <a:endParaRPr sz="1200">
              <a:solidFill>
                <a:srgbClr val="000000"/>
              </a:solidFill>
              <a:latin typeface="Arial"/>
              <a:ea typeface="Arial"/>
              <a:cs typeface="Arial"/>
              <a:sym typeface="Arial"/>
            </a:endParaRPr>
          </a:p>
        </p:txBody>
      </p:sp>
      <p:sp>
        <p:nvSpPr>
          <p:cNvPr id="616" name="Google Shape;616;p24"/>
          <p:cNvSpPr txBox="1"/>
          <p:nvPr/>
        </p:nvSpPr>
        <p:spPr>
          <a:xfrm>
            <a:off x="2447371" y="6326440"/>
            <a:ext cx="1806253" cy="367274"/>
          </a:xfrm>
          <a:prstGeom prst="rect">
            <a:avLst/>
          </a:prstGeom>
          <a:noFill/>
          <a:ln>
            <a:noFill/>
          </a:ln>
        </p:spPr>
        <p:txBody>
          <a:bodyPr spcFirstLastPara="1" wrap="square" lIns="60950" tIns="60950" rIns="60950" bIns="60950" anchor="ctr" anchorCtr="0">
            <a:noAutofit/>
          </a:bodyPr>
          <a:lstStyle/>
          <a:p>
            <a:pPr algn="ctr"/>
            <a:r>
              <a:rPr lang="en-US" sz="2400" b="1">
                <a:solidFill>
                  <a:srgbClr val="0F243E"/>
                </a:solidFill>
                <a:latin typeface="Bookman Old Style"/>
                <a:ea typeface="Bookman Old Style"/>
                <a:cs typeface="Bookman Old Style"/>
                <a:sym typeface="Bookman Old Style"/>
              </a:rPr>
              <a:t>DEATH</a:t>
            </a:r>
            <a:endParaRPr sz="2400" b="1" u="sng">
              <a:solidFill>
                <a:srgbClr val="0F243E"/>
              </a:solidFill>
              <a:latin typeface="Bookman Old Style"/>
              <a:ea typeface="Bookman Old Style"/>
              <a:cs typeface="Bookman Old Style"/>
              <a:sym typeface="Bookman Old Style"/>
            </a:endParaRPr>
          </a:p>
        </p:txBody>
      </p:sp>
      <p:sp>
        <p:nvSpPr>
          <p:cNvPr id="617" name="Google Shape;617;p24"/>
          <p:cNvSpPr/>
          <p:nvPr/>
        </p:nvSpPr>
        <p:spPr>
          <a:xfrm rot="866202" flipH="1">
            <a:off x="4499685" y="5524593"/>
            <a:ext cx="30479" cy="681471"/>
          </a:xfrm>
          <a:prstGeom prst="rect">
            <a:avLst/>
          </a:prstGeom>
          <a:solidFill>
            <a:srgbClr val="C9C8CA"/>
          </a:solidFill>
          <a:ln w="25400" cap="flat" cmpd="sng">
            <a:solidFill>
              <a:srgbClr val="D5D4D6"/>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sp>
        <p:nvSpPr>
          <p:cNvPr id="618" name="Google Shape;618;p24"/>
          <p:cNvSpPr txBox="1"/>
          <p:nvPr/>
        </p:nvSpPr>
        <p:spPr>
          <a:xfrm>
            <a:off x="4878693" y="6373084"/>
            <a:ext cx="2383775" cy="367274"/>
          </a:xfrm>
          <a:prstGeom prst="rect">
            <a:avLst/>
          </a:prstGeom>
          <a:noFill/>
          <a:ln>
            <a:noFill/>
          </a:ln>
        </p:spPr>
        <p:txBody>
          <a:bodyPr spcFirstLastPara="1" wrap="square" lIns="60950" tIns="60950" rIns="60950" bIns="60950" anchor="ctr" anchorCtr="0">
            <a:noAutofit/>
          </a:bodyPr>
          <a:lstStyle/>
          <a:p>
            <a:pPr algn="ctr"/>
            <a:r>
              <a:rPr lang="en-US" sz="2400" b="1">
                <a:solidFill>
                  <a:srgbClr val="0F243E"/>
                </a:solidFill>
                <a:latin typeface="Bookman Old Style"/>
                <a:ea typeface="Bookman Old Style"/>
                <a:cs typeface="Bookman Old Style"/>
                <a:sym typeface="Bookman Old Style"/>
              </a:rPr>
              <a:t>DISABILITY</a:t>
            </a:r>
            <a:endParaRPr sz="2400" b="1" u="sng">
              <a:solidFill>
                <a:srgbClr val="0F243E"/>
              </a:solidFill>
              <a:latin typeface="Bookman Old Style"/>
              <a:ea typeface="Bookman Old Style"/>
              <a:cs typeface="Bookman Old Style"/>
              <a:sym typeface="Bookman Old Style"/>
            </a:endParaRPr>
          </a:p>
        </p:txBody>
      </p:sp>
      <p:sp>
        <p:nvSpPr>
          <p:cNvPr id="619" name="Google Shape;619;p24"/>
          <p:cNvSpPr/>
          <p:nvPr/>
        </p:nvSpPr>
        <p:spPr>
          <a:xfrm rot="866202" flipH="1">
            <a:off x="6785684" y="5524593"/>
            <a:ext cx="30479" cy="681471"/>
          </a:xfrm>
          <a:prstGeom prst="rect">
            <a:avLst/>
          </a:prstGeom>
          <a:solidFill>
            <a:srgbClr val="C9C8CA"/>
          </a:solidFill>
          <a:ln w="25400" cap="flat" cmpd="sng">
            <a:solidFill>
              <a:srgbClr val="D5D4D6"/>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sp>
        <p:nvSpPr>
          <p:cNvPr id="620" name="Google Shape;620;p24"/>
          <p:cNvSpPr/>
          <p:nvPr/>
        </p:nvSpPr>
        <p:spPr>
          <a:xfrm rot="866202" flipH="1">
            <a:off x="8898367" y="5524593"/>
            <a:ext cx="30479" cy="681471"/>
          </a:xfrm>
          <a:prstGeom prst="rect">
            <a:avLst/>
          </a:prstGeom>
          <a:solidFill>
            <a:srgbClr val="C9C8CA"/>
          </a:solidFill>
          <a:ln w="25400" cap="flat" cmpd="sng">
            <a:solidFill>
              <a:srgbClr val="D5D4D6"/>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sp>
        <p:nvSpPr>
          <p:cNvPr id="621" name="Google Shape;621;p24"/>
          <p:cNvSpPr txBox="1"/>
          <p:nvPr/>
        </p:nvSpPr>
        <p:spPr>
          <a:xfrm>
            <a:off x="7670019" y="6330304"/>
            <a:ext cx="3323067" cy="367274"/>
          </a:xfrm>
          <a:prstGeom prst="rect">
            <a:avLst/>
          </a:prstGeom>
          <a:noFill/>
          <a:ln>
            <a:noFill/>
          </a:ln>
        </p:spPr>
        <p:txBody>
          <a:bodyPr spcFirstLastPara="1" wrap="square" lIns="60950" tIns="60950" rIns="60950" bIns="60950" anchor="ctr" anchorCtr="0">
            <a:noAutofit/>
          </a:bodyPr>
          <a:lstStyle/>
          <a:p>
            <a:pPr algn="ctr"/>
            <a:r>
              <a:rPr lang="en-US" sz="2400" b="1">
                <a:solidFill>
                  <a:srgbClr val="0F243E"/>
                </a:solidFill>
                <a:latin typeface="Bookman Old Style"/>
                <a:ea typeface="Bookman Old Style"/>
                <a:cs typeface="Bookman Old Style"/>
                <a:sym typeface="Bookman Old Style"/>
              </a:rPr>
              <a:t>CRITICAL ILLNESS</a:t>
            </a:r>
            <a:endParaRPr sz="2400" b="1" u="sng">
              <a:solidFill>
                <a:srgbClr val="0F243E"/>
              </a:solidFill>
              <a:latin typeface="Bookman Old Style"/>
              <a:ea typeface="Bookman Old Style"/>
              <a:cs typeface="Bookman Old Style"/>
              <a:sym typeface="Bookman Old Style"/>
            </a:endParaRPr>
          </a:p>
        </p:txBody>
      </p:sp>
      <p:sp>
        <p:nvSpPr>
          <p:cNvPr id="622" name="Google Shape;622;p24"/>
          <p:cNvSpPr/>
          <p:nvPr/>
        </p:nvSpPr>
        <p:spPr>
          <a:xfrm>
            <a:off x="129843" y="5552154"/>
            <a:ext cx="1916800" cy="1076000"/>
          </a:xfrm>
          <a:prstGeom prst="wedgeRoundRectCallout">
            <a:avLst>
              <a:gd name="adj1" fmla="val 68499"/>
              <a:gd name="adj2" fmla="val 5172"/>
              <a:gd name="adj3" fmla="val 16667"/>
            </a:avLst>
          </a:prstGeom>
          <a:solidFill>
            <a:srgbClr val="52123B">
              <a:alpha val="89804"/>
            </a:srgbClr>
          </a:solidFill>
          <a:ln w="9525" cap="flat" cmpd="sng">
            <a:solidFill>
              <a:srgbClr val="FFC000"/>
            </a:solidFill>
            <a:prstDash val="solid"/>
            <a:round/>
            <a:headEnd type="none" w="sm" len="sm"/>
            <a:tailEnd type="none" w="sm" len="sm"/>
          </a:ln>
        </p:spPr>
        <p:txBody>
          <a:bodyPr spcFirstLastPara="1" wrap="square" lIns="90000" tIns="45000" rIns="90000" bIns="45000" anchor="ctr" anchorCtr="0">
            <a:noAutofit/>
          </a:bodyPr>
          <a:lstStyle/>
          <a:p>
            <a:pPr algn="ctr"/>
            <a:r>
              <a:rPr lang="en-US" sz="1467">
                <a:solidFill>
                  <a:srgbClr val="FFFFFF"/>
                </a:solidFill>
                <a:latin typeface="Georgia"/>
                <a:ea typeface="Georgia"/>
                <a:cs typeface="Georgia"/>
                <a:sym typeface="Georgia"/>
              </a:rPr>
              <a:t>This Is Why Foundation Safety Is Most Important</a:t>
            </a:r>
            <a:endParaRPr sz="1467">
              <a:solidFill>
                <a:srgbClr val="000000"/>
              </a:solidFill>
              <a:latin typeface="Arial"/>
              <a:ea typeface="Arial"/>
              <a:cs typeface="Arial"/>
              <a:sym typeface="Arial"/>
            </a:endParaRPr>
          </a:p>
        </p:txBody>
      </p:sp>
      <p:sp>
        <p:nvSpPr>
          <p:cNvPr id="623" name="Google Shape;623;p24"/>
          <p:cNvSpPr/>
          <p:nvPr/>
        </p:nvSpPr>
        <p:spPr>
          <a:xfrm>
            <a:off x="2908277" y="2960876"/>
            <a:ext cx="1419129" cy="2557859"/>
          </a:xfrm>
          <a:prstGeom prst="rect">
            <a:avLst/>
          </a:prstGeom>
          <a:solidFill>
            <a:srgbClr val="205867"/>
          </a:solidFill>
          <a:ln w="9525" cap="flat" cmpd="sng">
            <a:solidFill>
              <a:srgbClr val="FFFFFF"/>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sp>
        <p:nvSpPr>
          <p:cNvPr id="631" name="Google Shape;631;p24"/>
          <p:cNvSpPr/>
          <p:nvPr/>
        </p:nvSpPr>
        <p:spPr>
          <a:xfrm>
            <a:off x="4459014" y="2960876"/>
            <a:ext cx="1419129" cy="2557859"/>
          </a:xfrm>
          <a:prstGeom prst="rect">
            <a:avLst/>
          </a:prstGeom>
          <a:solidFill>
            <a:srgbClr val="5D8EA1"/>
          </a:solidFill>
          <a:ln w="9525" cap="flat" cmpd="sng">
            <a:solidFill>
              <a:srgbClr val="FFFFFF"/>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sp>
        <p:nvSpPr>
          <p:cNvPr id="632" name="Google Shape;632;p24"/>
          <p:cNvSpPr/>
          <p:nvPr/>
        </p:nvSpPr>
        <p:spPr>
          <a:xfrm>
            <a:off x="4418713" y="2976659"/>
            <a:ext cx="1535200" cy="307717"/>
          </a:xfrm>
          <a:prstGeom prst="rect">
            <a:avLst/>
          </a:prstGeom>
          <a:noFill/>
          <a:ln>
            <a:noFill/>
          </a:ln>
        </p:spPr>
        <p:txBody>
          <a:bodyPr spcFirstLastPara="1" wrap="square" lIns="90000" tIns="45000" rIns="90000" bIns="45000" anchor="t" anchorCtr="0">
            <a:noAutofit/>
          </a:bodyPr>
          <a:lstStyle/>
          <a:p>
            <a:pPr algn="ctr"/>
            <a:r>
              <a:rPr lang="en-US" sz="1333">
                <a:solidFill>
                  <a:srgbClr val="0C0C0C"/>
                </a:solidFill>
                <a:latin typeface="Georgia"/>
                <a:ea typeface="Georgia"/>
                <a:cs typeface="Georgia"/>
                <a:sym typeface="Georgia"/>
              </a:rPr>
              <a:t>FHSA</a:t>
            </a:r>
            <a:endParaRPr sz="1333">
              <a:solidFill>
                <a:srgbClr val="0C0C0C"/>
              </a:solidFill>
              <a:latin typeface="Georgia"/>
              <a:ea typeface="Georgia"/>
              <a:cs typeface="Georgia"/>
              <a:sym typeface="Georgia"/>
            </a:endParaRPr>
          </a:p>
        </p:txBody>
      </p:sp>
      <p:cxnSp>
        <p:nvCxnSpPr>
          <p:cNvPr id="633" name="Google Shape;633;p24"/>
          <p:cNvCxnSpPr/>
          <p:nvPr/>
        </p:nvCxnSpPr>
        <p:spPr>
          <a:xfrm rot="-5400000" flipH="1">
            <a:off x="4368842" y="4123975"/>
            <a:ext cx="1582000" cy="400"/>
          </a:xfrm>
          <a:prstGeom prst="bentConnector3">
            <a:avLst>
              <a:gd name="adj1" fmla="val 58650"/>
            </a:avLst>
          </a:prstGeom>
          <a:noFill/>
          <a:ln w="28575" cap="flat" cmpd="sng">
            <a:solidFill>
              <a:srgbClr val="0C0C0C"/>
            </a:solidFill>
            <a:prstDash val="solid"/>
            <a:miter lim="8000"/>
            <a:headEnd type="none" w="sm" len="sm"/>
            <a:tailEnd type="triangle" w="med" len="med"/>
          </a:ln>
        </p:spPr>
      </p:cxnSp>
      <p:sp>
        <p:nvSpPr>
          <p:cNvPr id="634" name="Google Shape;634;p24"/>
          <p:cNvSpPr/>
          <p:nvPr/>
        </p:nvSpPr>
        <p:spPr>
          <a:xfrm>
            <a:off x="5164564" y="3693952"/>
            <a:ext cx="780710" cy="613059"/>
          </a:xfrm>
          <a:prstGeom prst="rect">
            <a:avLst/>
          </a:prstGeom>
          <a:noFill/>
          <a:ln>
            <a:noFill/>
          </a:ln>
        </p:spPr>
        <p:txBody>
          <a:bodyPr spcFirstLastPara="1" wrap="square" lIns="90000" tIns="45000" rIns="90000" bIns="45000" anchor="t" anchorCtr="0">
            <a:noAutofit/>
          </a:bodyPr>
          <a:lstStyle/>
          <a:p>
            <a:pPr algn="ctr"/>
            <a:r>
              <a:rPr lang="en-US" sz="1067">
                <a:solidFill>
                  <a:srgbClr val="0C0C0C"/>
                </a:solidFill>
                <a:latin typeface="Georgia"/>
                <a:ea typeface="Georgia"/>
                <a:cs typeface="Georgia"/>
                <a:sym typeface="Georgia"/>
              </a:rPr>
              <a:t>Can </a:t>
            </a:r>
          </a:p>
          <a:p>
            <a:pPr algn="ctr"/>
            <a:r>
              <a:rPr lang="en-US" sz="1067">
                <a:solidFill>
                  <a:srgbClr val="0C0C0C"/>
                </a:solidFill>
                <a:latin typeface="Georgia"/>
                <a:sym typeface="Georgia"/>
              </a:rPr>
              <a:t>Grows </a:t>
            </a:r>
            <a:r>
              <a:rPr lang="en-US" sz="1067" err="1">
                <a:solidFill>
                  <a:srgbClr val="0C0C0C"/>
                </a:solidFill>
                <a:latin typeface="Georgia"/>
                <a:sym typeface="Georgia"/>
              </a:rPr>
              <a:t>Upto</a:t>
            </a:r>
            <a:endParaRPr lang="en-US" sz="1067">
              <a:solidFill>
                <a:srgbClr val="0C0C0C"/>
              </a:solidFill>
              <a:latin typeface="Georgia"/>
              <a:sym typeface="Georgia"/>
            </a:endParaRPr>
          </a:p>
          <a:p>
            <a:pPr algn="ctr"/>
            <a:r>
              <a:rPr lang="en-US" sz="1067">
                <a:solidFill>
                  <a:srgbClr val="0C0C0C"/>
                </a:solidFill>
                <a:latin typeface="Georgia"/>
                <a:sym typeface="Georgia"/>
              </a:rPr>
              <a:t>15 years</a:t>
            </a:r>
            <a:endParaRPr sz="1200"/>
          </a:p>
        </p:txBody>
      </p:sp>
      <p:sp>
        <p:nvSpPr>
          <p:cNvPr id="635" name="Google Shape;635;p24"/>
          <p:cNvSpPr/>
          <p:nvPr/>
        </p:nvSpPr>
        <p:spPr>
          <a:xfrm rot="10800000" flipH="1">
            <a:off x="4475875" y="4838885"/>
            <a:ext cx="1397000" cy="86469"/>
          </a:xfrm>
          <a:custGeom>
            <a:avLst/>
            <a:gdLst/>
            <a:ahLst/>
            <a:cxnLst/>
            <a:rect l="l" t="t" r="r" b="b"/>
            <a:pathLst>
              <a:path w="4571" h="1" extrusionOk="0">
                <a:moveTo>
                  <a:pt x="0" y="0"/>
                </a:moveTo>
                <a:lnTo>
                  <a:pt x="4570" y="0"/>
                </a:lnTo>
              </a:path>
            </a:pathLst>
          </a:custGeom>
          <a:noFill/>
          <a:ln w="19050" cap="flat" cmpd="sng">
            <a:solidFill>
              <a:srgbClr val="0C0C0C"/>
            </a:solidFill>
            <a:prstDash val="solid"/>
            <a:miter lim="8000"/>
            <a:headEnd type="none" w="sm" len="sm"/>
            <a:tailEnd type="none" w="sm" len="sm"/>
          </a:ln>
        </p:spPr>
        <p:txBody>
          <a:bodyPr/>
          <a:lstStyle/>
          <a:p>
            <a:endParaRPr lang="en-US" sz="1200"/>
          </a:p>
        </p:txBody>
      </p:sp>
      <p:sp>
        <p:nvSpPr>
          <p:cNvPr id="636" name="Google Shape;636;p24"/>
          <p:cNvSpPr/>
          <p:nvPr/>
        </p:nvSpPr>
        <p:spPr>
          <a:xfrm>
            <a:off x="4458251" y="4998792"/>
            <a:ext cx="1455921" cy="403376"/>
          </a:xfrm>
          <a:prstGeom prst="rect">
            <a:avLst/>
          </a:prstGeom>
          <a:noFill/>
          <a:ln>
            <a:noFill/>
          </a:ln>
        </p:spPr>
        <p:txBody>
          <a:bodyPr spcFirstLastPara="1" wrap="square" lIns="90000" tIns="45000" rIns="90000" bIns="45000" anchor="t" anchorCtr="0">
            <a:noAutofit/>
          </a:bodyPr>
          <a:lstStyle/>
          <a:p>
            <a:pPr algn="ctr"/>
            <a:r>
              <a:rPr lang="en-US" sz="1200">
                <a:solidFill>
                  <a:srgbClr val="1D1B10"/>
                </a:solidFill>
                <a:latin typeface="Georgia"/>
                <a:ea typeface="Georgia"/>
                <a:cs typeface="Georgia"/>
                <a:sym typeface="Georgia"/>
              </a:rPr>
              <a:t>Max. Contribution $40,000</a:t>
            </a:r>
            <a:endParaRPr sz="1200"/>
          </a:p>
        </p:txBody>
      </p:sp>
      <p:sp>
        <p:nvSpPr>
          <p:cNvPr id="637" name="Google Shape;637;p24"/>
          <p:cNvSpPr/>
          <p:nvPr/>
        </p:nvSpPr>
        <p:spPr>
          <a:xfrm>
            <a:off x="4452376" y="3315478"/>
            <a:ext cx="1424473" cy="71873"/>
          </a:xfrm>
          <a:custGeom>
            <a:avLst/>
            <a:gdLst/>
            <a:ahLst/>
            <a:cxnLst/>
            <a:rect l="l" t="t" r="r" b="b"/>
            <a:pathLst>
              <a:path w="4571" h="1" extrusionOk="0">
                <a:moveTo>
                  <a:pt x="0" y="0"/>
                </a:moveTo>
                <a:lnTo>
                  <a:pt x="4570" y="0"/>
                </a:lnTo>
              </a:path>
            </a:pathLst>
          </a:custGeom>
          <a:noFill/>
          <a:ln w="28575" cap="flat" cmpd="sng">
            <a:solidFill>
              <a:srgbClr val="0C0C0C"/>
            </a:solidFill>
            <a:prstDash val="solid"/>
            <a:miter lim="8000"/>
            <a:headEnd type="none" w="sm" len="sm"/>
            <a:tailEnd type="none" w="sm" len="sm"/>
          </a:ln>
        </p:spPr>
        <p:txBody>
          <a:bodyPr/>
          <a:lstStyle/>
          <a:p>
            <a:endParaRPr lang="en-US" sz="1200"/>
          </a:p>
        </p:txBody>
      </p:sp>
      <p:sp>
        <p:nvSpPr>
          <p:cNvPr id="638" name="Google Shape;638;p24"/>
          <p:cNvSpPr/>
          <p:nvPr/>
        </p:nvSpPr>
        <p:spPr>
          <a:xfrm>
            <a:off x="3952923" y="2104195"/>
            <a:ext cx="1124000" cy="742000"/>
          </a:xfrm>
          <a:prstGeom prst="wedgeRoundRectCallout">
            <a:avLst>
              <a:gd name="adj1" fmla="val -55865"/>
              <a:gd name="adj2" fmla="val 81026"/>
              <a:gd name="adj3" fmla="val 16667"/>
            </a:avLst>
          </a:prstGeom>
          <a:solidFill>
            <a:srgbClr val="D5D4D6"/>
          </a:solidFill>
          <a:ln w="19050" cap="flat" cmpd="sng">
            <a:solidFill>
              <a:srgbClr val="0F243E"/>
            </a:solidFill>
            <a:prstDash val="solid"/>
            <a:round/>
            <a:headEnd type="none" w="sm" len="sm"/>
            <a:tailEnd type="none" w="sm" len="sm"/>
          </a:ln>
        </p:spPr>
        <p:txBody>
          <a:bodyPr spcFirstLastPara="1" wrap="square" lIns="90000" tIns="45000" rIns="90000" bIns="45000" anchor="ctr" anchorCtr="0">
            <a:noAutofit/>
          </a:bodyPr>
          <a:lstStyle/>
          <a:p>
            <a:pPr algn="ctr"/>
            <a:r>
              <a:rPr lang="en-US" sz="1333">
                <a:solidFill>
                  <a:srgbClr val="0C0C0C"/>
                </a:solidFill>
                <a:latin typeface="Georgia"/>
                <a:ea typeface="Georgia"/>
                <a:cs typeface="Georgia"/>
                <a:sym typeface="Georgia"/>
              </a:rPr>
              <a:t>T.W.O</a:t>
            </a:r>
            <a:endParaRPr sz="1333">
              <a:solidFill>
                <a:srgbClr val="0C0C0C"/>
              </a:solidFill>
              <a:latin typeface="Arial"/>
              <a:ea typeface="Arial"/>
              <a:cs typeface="Arial"/>
              <a:sym typeface="Arial"/>
            </a:endParaRPr>
          </a:p>
        </p:txBody>
      </p:sp>
      <p:sp>
        <p:nvSpPr>
          <p:cNvPr id="639" name="Google Shape;639;p24"/>
          <p:cNvSpPr/>
          <p:nvPr/>
        </p:nvSpPr>
        <p:spPr>
          <a:xfrm>
            <a:off x="5999056" y="2960876"/>
            <a:ext cx="1419129" cy="2557859"/>
          </a:xfrm>
          <a:prstGeom prst="rect">
            <a:avLst/>
          </a:prstGeom>
          <a:solidFill>
            <a:srgbClr val="205867"/>
          </a:solidFill>
          <a:ln w="9525" cap="flat" cmpd="sng">
            <a:solidFill>
              <a:srgbClr val="FFFFFF"/>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sp>
        <p:nvSpPr>
          <p:cNvPr id="640" name="Google Shape;640;p24"/>
          <p:cNvSpPr/>
          <p:nvPr/>
        </p:nvSpPr>
        <p:spPr>
          <a:xfrm>
            <a:off x="5963863" y="2976659"/>
            <a:ext cx="1535200" cy="307717"/>
          </a:xfrm>
          <a:prstGeom prst="rect">
            <a:avLst/>
          </a:prstGeom>
          <a:noFill/>
          <a:ln>
            <a:noFill/>
          </a:ln>
        </p:spPr>
        <p:txBody>
          <a:bodyPr spcFirstLastPara="1" wrap="square" lIns="90000" tIns="45000" rIns="90000" bIns="45000" anchor="t" anchorCtr="0">
            <a:noAutofit/>
          </a:bodyPr>
          <a:lstStyle/>
          <a:p>
            <a:pPr algn="ctr"/>
            <a:r>
              <a:rPr lang="en-US" sz="1333">
                <a:solidFill>
                  <a:schemeClr val="lt1"/>
                </a:solidFill>
                <a:latin typeface="Georgia"/>
                <a:ea typeface="Georgia"/>
                <a:cs typeface="Georgia"/>
                <a:sym typeface="Georgia"/>
              </a:rPr>
              <a:t>NON-REG</a:t>
            </a:r>
            <a:endParaRPr sz="1333">
              <a:solidFill>
                <a:srgbClr val="000000"/>
              </a:solidFill>
              <a:latin typeface="Georgia"/>
              <a:ea typeface="Georgia"/>
              <a:cs typeface="Georgia"/>
              <a:sym typeface="Georgia"/>
            </a:endParaRPr>
          </a:p>
        </p:txBody>
      </p:sp>
      <p:cxnSp>
        <p:nvCxnSpPr>
          <p:cNvPr id="641" name="Google Shape;641;p24"/>
          <p:cNvCxnSpPr/>
          <p:nvPr/>
        </p:nvCxnSpPr>
        <p:spPr>
          <a:xfrm rot="-5400000" flipH="1">
            <a:off x="5913991" y="4123975"/>
            <a:ext cx="1582000" cy="400"/>
          </a:xfrm>
          <a:prstGeom prst="bentConnector3">
            <a:avLst>
              <a:gd name="adj1" fmla="val 58650"/>
            </a:avLst>
          </a:prstGeom>
          <a:noFill/>
          <a:ln w="28575" cap="flat" cmpd="sng">
            <a:solidFill>
              <a:srgbClr val="FFFFFF"/>
            </a:solidFill>
            <a:prstDash val="solid"/>
            <a:miter lim="8000"/>
            <a:headEnd type="none" w="sm" len="sm"/>
            <a:tailEnd type="triangle" w="med" len="med"/>
          </a:ln>
        </p:spPr>
      </p:cxnSp>
      <p:sp>
        <p:nvSpPr>
          <p:cNvPr id="642" name="Google Shape;642;p24"/>
          <p:cNvSpPr/>
          <p:nvPr/>
        </p:nvSpPr>
        <p:spPr>
          <a:xfrm>
            <a:off x="6709714" y="3990043"/>
            <a:ext cx="742143" cy="613059"/>
          </a:xfrm>
          <a:prstGeom prst="rect">
            <a:avLst/>
          </a:prstGeom>
          <a:noFill/>
          <a:ln>
            <a:noFill/>
          </a:ln>
        </p:spPr>
        <p:txBody>
          <a:bodyPr spcFirstLastPara="1" wrap="square" lIns="90000" tIns="45000" rIns="90000" bIns="45000" anchor="t" anchorCtr="0">
            <a:noAutofit/>
          </a:bodyPr>
          <a:lstStyle/>
          <a:p>
            <a:pPr algn="ctr"/>
            <a:r>
              <a:rPr lang="en-US" sz="1067">
                <a:solidFill>
                  <a:srgbClr val="FFFFFF"/>
                </a:solidFill>
                <a:latin typeface="Georgia"/>
                <a:ea typeface="Georgia"/>
                <a:cs typeface="Georgia"/>
                <a:sym typeface="Georgia"/>
              </a:rPr>
              <a:t>Money Grows If Invested</a:t>
            </a:r>
            <a:endParaRPr sz="1200"/>
          </a:p>
        </p:txBody>
      </p:sp>
      <p:sp>
        <p:nvSpPr>
          <p:cNvPr id="643" name="Google Shape;643;p24"/>
          <p:cNvSpPr/>
          <p:nvPr/>
        </p:nvSpPr>
        <p:spPr>
          <a:xfrm rot="10800000" flipH="1">
            <a:off x="6021025" y="4838885"/>
            <a:ext cx="1397000" cy="86469"/>
          </a:xfrm>
          <a:custGeom>
            <a:avLst/>
            <a:gdLst/>
            <a:ahLst/>
            <a:cxnLst/>
            <a:rect l="l" t="t" r="r" b="b"/>
            <a:pathLst>
              <a:path w="4571" h="1" extrusionOk="0">
                <a:moveTo>
                  <a:pt x="0" y="0"/>
                </a:moveTo>
                <a:lnTo>
                  <a:pt x="4570" y="0"/>
                </a:lnTo>
              </a:path>
            </a:pathLst>
          </a:custGeom>
          <a:noFill/>
          <a:ln w="19050" cap="flat" cmpd="sng">
            <a:solidFill>
              <a:srgbClr val="FFFFFF"/>
            </a:solidFill>
            <a:prstDash val="solid"/>
            <a:miter lim="8000"/>
            <a:headEnd type="none" w="sm" len="sm"/>
            <a:tailEnd type="none" w="sm" len="sm"/>
          </a:ln>
        </p:spPr>
        <p:txBody>
          <a:bodyPr/>
          <a:lstStyle/>
          <a:p>
            <a:endParaRPr lang="en-US" sz="1200"/>
          </a:p>
        </p:txBody>
      </p:sp>
      <p:sp>
        <p:nvSpPr>
          <p:cNvPr id="644" name="Google Shape;644;p24"/>
          <p:cNvSpPr/>
          <p:nvPr/>
        </p:nvSpPr>
        <p:spPr>
          <a:xfrm>
            <a:off x="6070580" y="4944655"/>
            <a:ext cx="1329816" cy="403376"/>
          </a:xfrm>
          <a:prstGeom prst="rect">
            <a:avLst/>
          </a:prstGeom>
          <a:noFill/>
          <a:ln>
            <a:noFill/>
          </a:ln>
        </p:spPr>
        <p:txBody>
          <a:bodyPr spcFirstLastPara="1" wrap="square" lIns="90000" tIns="45000" rIns="90000" bIns="45000" anchor="t" anchorCtr="0">
            <a:noAutofit/>
          </a:bodyPr>
          <a:lstStyle/>
          <a:p>
            <a:pPr algn="ctr"/>
            <a:r>
              <a:rPr lang="en-US" sz="1067">
                <a:solidFill>
                  <a:srgbClr val="FFFF00"/>
                </a:solidFill>
                <a:latin typeface="Georgia"/>
                <a:ea typeface="Georgia"/>
                <a:cs typeface="Georgia"/>
                <a:sym typeface="Georgia"/>
              </a:rPr>
              <a:t>50% Taxable </a:t>
            </a:r>
            <a:endParaRPr sz="1200"/>
          </a:p>
          <a:p>
            <a:pPr algn="ctr"/>
            <a:r>
              <a:rPr lang="en-US" sz="1067">
                <a:solidFill>
                  <a:srgbClr val="FFFF00"/>
                </a:solidFill>
                <a:latin typeface="Georgia"/>
                <a:ea typeface="Georgia"/>
                <a:cs typeface="Georgia"/>
                <a:sym typeface="Georgia"/>
              </a:rPr>
              <a:t>50% Tax-free</a:t>
            </a:r>
            <a:endParaRPr sz="1200"/>
          </a:p>
          <a:p>
            <a:pPr algn="ctr"/>
            <a:r>
              <a:rPr lang="en-US" sz="1067">
                <a:solidFill>
                  <a:srgbClr val="FFFF00"/>
                </a:solidFill>
                <a:latin typeface="Georgia"/>
                <a:ea typeface="Georgia"/>
                <a:cs typeface="Georgia"/>
                <a:sym typeface="Georgia"/>
              </a:rPr>
              <a:t>When Comes Out</a:t>
            </a:r>
            <a:endParaRPr sz="1200"/>
          </a:p>
        </p:txBody>
      </p:sp>
      <p:sp>
        <p:nvSpPr>
          <p:cNvPr id="645" name="Google Shape;645;p24"/>
          <p:cNvSpPr/>
          <p:nvPr/>
        </p:nvSpPr>
        <p:spPr>
          <a:xfrm>
            <a:off x="5997526" y="3315478"/>
            <a:ext cx="1424473" cy="71873"/>
          </a:xfrm>
          <a:custGeom>
            <a:avLst/>
            <a:gdLst/>
            <a:ahLst/>
            <a:cxnLst/>
            <a:rect l="l" t="t" r="r" b="b"/>
            <a:pathLst>
              <a:path w="4571" h="1" extrusionOk="0">
                <a:moveTo>
                  <a:pt x="0" y="0"/>
                </a:moveTo>
                <a:lnTo>
                  <a:pt x="4570" y="0"/>
                </a:lnTo>
              </a:path>
            </a:pathLst>
          </a:custGeom>
          <a:noFill/>
          <a:ln w="28575" cap="flat" cmpd="sng">
            <a:solidFill>
              <a:srgbClr val="FFFFFF"/>
            </a:solidFill>
            <a:prstDash val="solid"/>
            <a:miter lim="8000"/>
            <a:headEnd type="none" w="sm" len="sm"/>
            <a:tailEnd type="none" w="sm" len="sm"/>
          </a:ln>
        </p:spPr>
        <p:txBody>
          <a:bodyPr/>
          <a:lstStyle/>
          <a:p>
            <a:endParaRPr lang="en-US" sz="1200"/>
          </a:p>
        </p:txBody>
      </p:sp>
      <p:sp>
        <p:nvSpPr>
          <p:cNvPr id="646" name="Google Shape;646;p24"/>
          <p:cNvSpPr/>
          <p:nvPr/>
        </p:nvSpPr>
        <p:spPr>
          <a:xfrm>
            <a:off x="7152555" y="2089787"/>
            <a:ext cx="1124000" cy="742000"/>
          </a:xfrm>
          <a:prstGeom prst="wedgeRoundRectCallout">
            <a:avLst>
              <a:gd name="adj1" fmla="val -47215"/>
              <a:gd name="adj2" fmla="val 85164"/>
              <a:gd name="adj3" fmla="val 16667"/>
            </a:avLst>
          </a:prstGeom>
          <a:solidFill>
            <a:srgbClr val="D5D4D6"/>
          </a:solidFill>
          <a:ln w="19050" cap="flat" cmpd="sng">
            <a:solidFill>
              <a:srgbClr val="0F243E"/>
            </a:solidFill>
            <a:prstDash val="solid"/>
            <a:round/>
            <a:headEnd type="none" w="sm" len="sm"/>
            <a:tailEnd type="none" w="sm" len="sm"/>
          </a:ln>
        </p:spPr>
        <p:txBody>
          <a:bodyPr spcFirstLastPara="1" wrap="square" lIns="90000" tIns="45000" rIns="90000" bIns="45000" anchor="ctr" anchorCtr="0">
            <a:noAutofit/>
          </a:bodyPr>
          <a:lstStyle/>
          <a:p>
            <a:pPr algn="ctr"/>
            <a:r>
              <a:rPr lang="en-US" sz="1333">
                <a:solidFill>
                  <a:srgbClr val="0C0C0C"/>
                </a:solidFill>
                <a:latin typeface="Georgia"/>
                <a:ea typeface="Georgia"/>
                <a:cs typeface="Georgia"/>
                <a:sym typeface="Georgia"/>
              </a:rPr>
              <a:t>T.W.O If Structured Properly</a:t>
            </a:r>
            <a:endParaRPr sz="1333">
              <a:solidFill>
                <a:srgbClr val="0C0C0C"/>
              </a:solidFill>
              <a:latin typeface="Arial"/>
              <a:ea typeface="Arial"/>
              <a:cs typeface="Arial"/>
              <a:sym typeface="Arial"/>
            </a:endParaRPr>
          </a:p>
        </p:txBody>
      </p:sp>
      <p:sp>
        <p:nvSpPr>
          <p:cNvPr id="647" name="Google Shape;647;p24"/>
          <p:cNvSpPr/>
          <p:nvPr/>
        </p:nvSpPr>
        <p:spPr>
          <a:xfrm>
            <a:off x="7539098" y="2960876"/>
            <a:ext cx="1419129" cy="2557859"/>
          </a:xfrm>
          <a:prstGeom prst="rect">
            <a:avLst/>
          </a:prstGeom>
          <a:solidFill>
            <a:srgbClr val="5D8EA1"/>
          </a:solidFill>
          <a:ln w="9525" cap="flat" cmpd="sng">
            <a:solidFill>
              <a:srgbClr val="FFFFFF"/>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sp>
        <p:nvSpPr>
          <p:cNvPr id="648" name="Google Shape;648;p24"/>
          <p:cNvSpPr/>
          <p:nvPr/>
        </p:nvSpPr>
        <p:spPr>
          <a:xfrm>
            <a:off x="7518965" y="2976659"/>
            <a:ext cx="1535200" cy="307717"/>
          </a:xfrm>
          <a:prstGeom prst="rect">
            <a:avLst/>
          </a:prstGeom>
          <a:noFill/>
          <a:ln>
            <a:noFill/>
          </a:ln>
        </p:spPr>
        <p:txBody>
          <a:bodyPr spcFirstLastPara="1" wrap="square" lIns="90000" tIns="45000" rIns="90000" bIns="45000" anchor="t" anchorCtr="0">
            <a:noAutofit/>
          </a:bodyPr>
          <a:lstStyle/>
          <a:p>
            <a:pPr algn="ctr"/>
            <a:r>
              <a:rPr lang="en-US" sz="1333">
                <a:solidFill>
                  <a:srgbClr val="0C0C0C"/>
                </a:solidFill>
                <a:latin typeface="Georgia"/>
                <a:ea typeface="Georgia"/>
                <a:cs typeface="Georgia"/>
                <a:sym typeface="Georgia"/>
              </a:rPr>
              <a:t>TFSA</a:t>
            </a:r>
            <a:endParaRPr sz="1333">
              <a:solidFill>
                <a:srgbClr val="0C0C0C"/>
              </a:solidFill>
              <a:latin typeface="Georgia"/>
              <a:ea typeface="Georgia"/>
              <a:cs typeface="Georgia"/>
              <a:sym typeface="Georgia"/>
            </a:endParaRPr>
          </a:p>
        </p:txBody>
      </p:sp>
      <p:cxnSp>
        <p:nvCxnSpPr>
          <p:cNvPr id="649" name="Google Shape;649;p24"/>
          <p:cNvCxnSpPr/>
          <p:nvPr/>
        </p:nvCxnSpPr>
        <p:spPr>
          <a:xfrm rot="5400000">
            <a:off x="7612094" y="4275509"/>
            <a:ext cx="1288000" cy="8400"/>
          </a:xfrm>
          <a:prstGeom prst="bentConnector3">
            <a:avLst>
              <a:gd name="adj1" fmla="val 49997"/>
            </a:avLst>
          </a:prstGeom>
          <a:noFill/>
          <a:ln w="28575" cap="flat" cmpd="sng">
            <a:solidFill>
              <a:srgbClr val="0C0C0C"/>
            </a:solidFill>
            <a:prstDash val="solid"/>
            <a:miter lim="8000"/>
            <a:headEnd type="none" w="sm" len="sm"/>
            <a:tailEnd type="triangle" w="med" len="med"/>
          </a:ln>
        </p:spPr>
      </p:cxnSp>
      <p:sp>
        <p:nvSpPr>
          <p:cNvPr id="650" name="Google Shape;650;p24"/>
          <p:cNvSpPr/>
          <p:nvPr/>
        </p:nvSpPr>
        <p:spPr>
          <a:xfrm>
            <a:off x="8256107" y="3990043"/>
            <a:ext cx="737167" cy="613059"/>
          </a:xfrm>
          <a:prstGeom prst="rect">
            <a:avLst/>
          </a:prstGeom>
          <a:noFill/>
          <a:ln>
            <a:noFill/>
          </a:ln>
        </p:spPr>
        <p:txBody>
          <a:bodyPr spcFirstLastPara="1" wrap="square" lIns="90000" tIns="45000" rIns="90000" bIns="45000" anchor="t" anchorCtr="0">
            <a:noAutofit/>
          </a:bodyPr>
          <a:lstStyle/>
          <a:p>
            <a:pPr algn="ctr"/>
            <a:r>
              <a:rPr lang="en-US" sz="1067">
                <a:solidFill>
                  <a:srgbClr val="0C0C0C"/>
                </a:solidFill>
                <a:latin typeface="Georgia"/>
                <a:ea typeface="Georgia"/>
                <a:cs typeface="Georgia"/>
                <a:sym typeface="Georgia"/>
              </a:rPr>
              <a:t>Money Grows If Invested</a:t>
            </a:r>
            <a:endParaRPr sz="1200"/>
          </a:p>
          <a:p>
            <a:pPr algn="ctr"/>
            <a:r>
              <a:rPr lang="en-US" sz="1067">
                <a:solidFill>
                  <a:srgbClr val="0C0C0C"/>
                </a:solidFill>
                <a:latin typeface="Georgia"/>
                <a:ea typeface="Georgia"/>
                <a:cs typeface="Georgia"/>
                <a:sym typeface="Georgia"/>
              </a:rPr>
              <a:t>.</a:t>
            </a:r>
            <a:endParaRPr sz="1067">
              <a:solidFill>
                <a:srgbClr val="0C0C0C"/>
              </a:solidFill>
              <a:latin typeface="Arial"/>
              <a:ea typeface="Arial"/>
              <a:cs typeface="Arial"/>
              <a:sym typeface="Arial"/>
            </a:endParaRPr>
          </a:p>
        </p:txBody>
      </p:sp>
      <p:sp>
        <p:nvSpPr>
          <p:cNvPr id="651" name="Google Shape;651;p24"/>
          <p:cNvSpPr/>
          <p:nvPr/>
        </p:nvSpPr>
        <p:spPr>
          <a:xfrm rot="10800000" flipH="1">
            <a:off x="7561949" y="4838885"/>
            <a:ext cx="1397000" cy="86469"/>
          </a:xfrm>
          <a:custGeom>
            <a:avLst/>
            <a:gdLst/>
            <a:ahLst/>
            <a:cxnLst/>
            <a:rect l="l" t="t" r="r" b="b"/>
            <a:pathLst>
              <a:path w="4571" h="1" extrusionOk="0">
                <a:moveTo>
                  <a:pt x="0" y="0"/>
                </a:moveTo>
                <a:lnTo>
                  <a:pt x="4570" y="0"/>
                </a:lnTo>
              </a:path>
            </a:pathLst>
          </a:custGeom>
          <a:noFill/>
          <a:ln w="19050" cap="flat" cmpd="sng">
            <a:solidFill>
              <a:srgbClr val="0C0C0C"/>
            </a:solidFill>
            <a:prstDash val="solid"/>
            <a:miter lim="8000"/>
            <a:headEnd type="none" w="sm" len="sm"/>
            <a:tailEnd type="none" w="sm" len="sm"/>
          </a:ln>
        </p:spPr>
        <p:txBody>
          <a:bodyPr/>
          <a:lstStyle/>
          <a:p>
            <a:endParaRPr lang="en-US" sz="1200"/>
          </a:p>
        </p:txBody>
      </p:sp>
      <p:sp>
        <p:nvSpPr>
          <p:cNvPr id="652" name="Google Shape;652;p24"/>
          <p:cNvSpPr/>
          <p:nvPr/>
        </p:nvSpPr>
        <p:spPr>
          <a:xfrm>
            <a:off x="7547807" y="5027244"/>
            <a:ext cx="1455921" cy="403376"/>
          </a:xfrm>
          <a:prstGeom prst="rect">
            <a:avLst/>
          </a:prstGeom>
          <a:noFill/>
          <a:ln>
            <a:noFill/>
          </a:ln>
        </p:spPr>
        <p:txBody>
          <a:bodyPr spcFirstLastPara="1" wrap="square" lIns="90000" tIns="45000" rIns="90000" bIns="45000" anchor="t" anchorCtr="0">
            <a:noAutofit/>
          </a:bodyPr>
          <a:lstStyle/>
          <a:p>
            <a:pPr algn="ctr"/>
            <a:r>
              <a:rPr lang="en-US" sz="1200">
                <a:solidFill>
                  <a:srgbClr val="1D1B10"/>
                </a:solidFill>
                <a:latin typeface="Georgia"/>
                <a:ea typeface="Georgia"/>
                <a:cs typeface="Georgia"/>
                <a:sym typeface="Georgia"/>
              </a:rPr>
              <a:t>NO TAX When Comes Out</a:t>
            </a:r>
            <a:endParaRPr sz="1200"/>
          </a:p>
        </p:txBody>
      </p:sp>
      <p:sp>
        <p:nvSpPr>
          <p:cNvPr id="653" name="Google Shape;653;p24"/>
          <p:cNvSpPr/>
          <p:nvPr/>
        </p:nvSpPr>
        <p:spPr>
          <a:xfrm>
            <a:off x="7552628" y="3315478"/>
            <a:ext cx="1424473" cy="71873"/>
          </a:xfrm>
          <a:custGeom>
            <a:avLst/>
            <a:gdLst/>
            <a:ahLst/>
            <a:cxnLst/>
            <a:rect l="l" t="t" r="r" b="b"/>
            <a:pathLst>
              <a:path w="4571" h="1" extrusionOk="0">
                <a:moveTo>
                  <a:pt x="0" y="0"/>
                </a:moveTo>
                <a:lnTo>
                  <a:pt x="4570" y="0"/>
                </a:lnTo>
              </a:path>
            </a:pathLst>
          </a:custGeom>
          <a:noFill/>
          <a:ln w="28575" cap="flat" cmpd="sng">
            <a:solidFill>
              <a:srgbClr val="0C0C0C"/>
            </a:solidFill>
            <a:prstDash val="solid"/>
            <a:miter lim="8000"/>
            <a:headEnd type="none" w="sm" len="sm"/>
            <a:tailEnd type="none" w="sm" len="sm"/>
          </a:ln>
        </p:spPr>
        <p:txBody>
          <a:bodyPr/>
          <a:lstStyle/>
          <a:p>
            <a:endParaRPr lang="en-US" sz="1200"/>
          </a:p>
        </p:txBody>
      </p:sp>
      <p:sp>
        <p:nvSpPr>
          <p:cNvPr id="654" name="Google Shape;654;p24"/>
          <p:cNvSpPr/>
          <p:nvPr/>
        </p:nvSpPr>
        <p:spPr>
          <a:xfrm>
            <a:off x="7518965" y="3281459"/>
            <a:ext cx="1535200" cy="307717"/>
          </a:xfrm>
          <a:prstGeom prst="rect">
            <a:avLst/>
          </a:prstGeom>
          <a:noFill/>
          <a:ln>
            <a:noFill/>
          </a:ln>
        </p:spPr>
        <p:txBody>
          <a:bodyPr spcFirstLastPara="1" wrap="square" lIns="90000" tIns="45000" rIns="90000" bIns="45000" anchor="t" anchorCtr="0">
            <a:noAutofit/>
          </a:bodyPr>
          <a:lstStyle/>
          <a:p>
            <a:pPr algn="ctr"/>
            <a:r>
              <a:rPr lang="en-US" sz="1333">
                <a:solidFill>
                  <a:srgbClr val="0C0C0C"/>
                </a:solidFill>
                <a:latin typeface="Georgia"/>
                <a:ea typeface="Georgia"/>
                <a:cs typeface="Georgia"/>
                <a:sym typeface="Georgia"/>
              </a:rPr>
              <a:t>N T.W.O</a:t>
            </a:r>
            <a:endParaRPr sz="1333">
              <a:solidFill>
                <a:srgbClr val="0C0C0C"/>
              </a:solidFill>
              <a:latin typeface="Georgia"/>
              <a:ea typeface="Georgia"/>
              <a:cs typeface="Georgia"/>
              <a:sym typeface="Georgia"/>
            </a:endParaRPr>
          </a:p>
        </p:txBody>
      </p:sp>
      <p:sp>
        <p:nvSpPr>
          <p:cNvPr id="655" name="Google Shape;655;p24"/>
          <p:cNvSpPr/>
          <p:nvPr/>
        </p:nvSpPr>
        <p:spPr>
          <a:xfrm>
            <a:off x="7466236" y="3982720"/>
            <a:ext cx="697244" cy="802640"/>
          </a:xfrm>
          <a:prstGeom prst="wedgeRoundRectCallout">
            <a:avLst>
              <a:gd name="adj1" fmla="val 36160"/>
              <a:gd name="adj2" fmla="val 71972"/>
              <a:gd name="adj3" fmla="val 16667"/>
            </a:avLst>
          </a:prstGeom>
          <a:solidFill>
            <a:srgbClr val="17365D"/>
          </a:solidFill>
          <a:ln w="19050" cap="flat" cmpd="sng">
            <a:solidFill>
              <a:srgbClr val="D5D0B5"/>
            </a:solidFill>
            <a:prstDash val="solid"/>
            <a:round/>
            <a:headEnd type="none" w="sm" len="sm"/>
            <a:tailEnd type="none" w="sm" len="sm"/>
          </a:ln>
        </p:spPr>
        <p:txBody>
          <a:bodyPr spcFirstLastPara="1" wrap="square" lIns="90000" tIns="45000" rIns="90000" bIns="45000" anchor="ctr" anchorCtr="0">
            <a:noAutofit/>
          </a:bodyPr>
          <a:lstStyle/>
          <a:p>
            <a:pPr algn="ctr"/>
            <a:r>
              <a:rPr lang="en-US" sz="733">
                <a:solidFill>
                  <a:srgbClr val="FFFFFF"/>
                </a:solidFill>
                <a:latin typeface="Georgia"/>
                <a:ea typeface="Georgia"/>
                <a:cs typeface="Georgia"/>
                <a:sym typeface="Georgia"/>
              </a:rPr>
              <a:t>Only Beneficial If Money Grows</a:t>
            </a:r>
            <a:endParaRPr sz="733">
              <a:solidFill>
                <a:srgbClr val="000000"/>
              </a:solidFill>
              <a:latin typeface="Arial"/>
              <a:ea typeface="Arial"/>
              <a:cs typeface="Arial"/>
              <a:sym typeface="Arial"/>
            </a:endParaRPr>
          </a:p>
        </p:txBody>
      </p:sp>
      <p:sp>
        <p:nvSpPr>
          <p:cNvPr id="656" name="Google Shape;656;p24"/>
          <p:cNvSpPr/>
          <p:nvPr/>
        </p:nvSpPr>
        <p:spPr>
          <a:xfrm>
            <a:off x="8618008" y="2125325"/>
            <a:ext cx="1190400" cy="742000"/>
          </a:xfrm>
          <a:prstGeom prst="wedgeRoundRectCallout">
            <a:avLst>
              <a:gd name="adj1" fmla="val -56170"/>
              <a:gd name="adj2" fmla="val 76174"/>
              <a:gd name="adj3" fmla="val 16667"/>
            </a:avLst>
          </a:prstGeom>
          <a:solidFill>
            <a:srgbClr val="D5D4D6"/>
          </a:solidFill>
          <a:ln w="19050" cap="flat" cmpd="sng">
            <a:solidFill>
              <a:srgbClr val="0F243E"/>
            </a:solidFill>
            <a:prstDash val="solid"/>
            <a:round/>
            <a:headEnd type="none" w="sm" len="sm"/>
            <a:tailEnd type="none" w="sm" len="sm"/>
          </a:ln>
        </p:spPr>
        <p:txBody>
          <a:bodyPr spcFirstLastPara="1" wrap="square" lIns="90000" tIns="45000" rIns="90000" bIns="45000" anchor="ctr" anchorCtr="0">
            <a:noAutofit/>
          </a:bodyPr>
          <a:lstStyle/>
          <a:p>
            <a:pPr algn="ctr"/>
            <a:r>
              <a:rPr lang="en-US" sz="1333">
                <a:solidFill>
                  <a:srgbClr val="0C0C0C"/>
                </a:solidFill>
                <a:latin typeface="Georgia"/>
                <a:ea typeface="Georgia"/>
                <a:cs typeface="Georgia"/>
                <a:sym typeface="Georgia"/>
              </a:rPr>
              <a:t>After Tax Money Goes In</a:t>
            </a:r>
            <a:endParaRPr sz="1333">
              <a:solidFill>
                <a:srgbClr val="0C0C0C"/>
              </a:solidFill>
              <a:latin typeface="Arial"/>
              <a:ea typeface="Arial"/>
              <a:cs typeface="Arial"/>
              <a:sym typeface="Arial"/>
            </a:endParaRPr>
          </a:p>
        </p:txBody>
      </p:sp>
      <p:sp>
        <p:nvSpPr>
          <p:cNvPr id="657" name="Google Shape;657;p24"/>
          <p:cNvSpPr/>
          <p:nvPr/>
        </p:nvSpPr>
        <p:spPr>
          <a:xfrm>
            <a:off x="9052862" y="2960876"/>
            <a:ext cx="1419129" cy="2557859"/>
          </a:xfrm>
          <a:prstGeom prst="rect">
            <a:avLst/>
          </a:prstGeom>
          <a:solidFill>
            <a:srgbClr val="205867"/>
          </a:solidFill>
          <a:ln w="9525" cap="flat" cmpd="sng">
            <a:solidFill>
              <a:srgbClr val="FFFFFF"/>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sp>
        <p:nvSpPr>
          <p:cNvPr id="658" name="Google Shape;658;p24"/>
          <p:cNvSpPr/>
          <p:nvPr/>
        </p:nvSpPr>
        <p:spPr>
          <a:xfrm rot="10800000" flipH="1">
            <a:off x="9060465" y="4826444"/>
            <a:ext cx="1397000" cy="86469"/>
          </a:xfrm>
          <a:custGeom>
            <a:avLst/>
            <a:gdLst/>
            <a:ahLst/>
            <a:cxnLst/>
            <a:rect l="l" t="t" r="r" b="b"/>
            <a:pathLst>
              <a:path w="4571" h="1" extrusionOk="0">
                <a:moveTo>
                  <a:pt x="0" y="0"/>
                </a:moveTo>
                <a:lnTo>
                  <a:pt x="4570" y="0"/>
                </a:lnTo>
              </a:path>
            </a:pathLst>
          </a:custGeom>
          <a:noFill/>
          <a:ln w="19050" cap="flat" cmpd="sng">
            <a:solidFill>
              <a:schemeClr val="lt1"/>
            </a:solidFill>
            <a:prstDash val="solid"/>
            <a:miter lim="8000"/>
            <a:headEnd type="none" w="sm" len="sm"/>
            <a:tailEnd type="none" w="sm" len="sm"/>
          </a:ln>
        </p:spPr>
        <p:txBody>
          <a:bodyPr/>
          <a:lstStyle/>
          <a:p>
            <a:endParaRPr lang="en-US" sz="1200"/>
          </a:p>
        </p:txBody>
      </p:sp>
      <p:sp>
        <p:nvSpPr>
          <p:cNvPr id="659" name="Google Shape;659;p24"/>
          <p:cNvSpPr/>
          <p:nvPr/>
        </p:nvSpPr>
        <p:spPr>
          <a:xfrm>
            <a:off x="8994445" y="2924408"/>
            <a:ext cx="1535200" cy="307717"/>
          </a:xfrm>
          <a:prstGeom prst="rect">
            <a:avLst/>
          </a:prstGeom>
          <a:noFill/>
          <a:ln>
            <a:noFill/>
          </a:ln>
        </p:spPr>
        <p:txBody>
          <a:bodyPr spcFirstLastPara="1" wrap="square" lIns="90000" tIns="45000" rIns="90000" bIns="45000" anchor="t" anchorCtr="0">
            <a:noAutofit/>
          </a:bodyPr>
          <a:lstStyle/>
          <a:p>
            <a:pPr algn="ctr"/>
            <a:r>
              <a:rPr lang="en-US" sz="933">
                <a:solidFill>
                  <a:schemeClr val="lt1"/>
                </a:solidFill>
                <a:latin typeface="Georgia"/>
                <a:ea typeface="Georgia"/>
                <a:cs typeface="Georgia"/>
                <a:sym typeface="Georgia"/>
              </a:rPr>
              <a:t> UL &amp; WHOLE LIFE</a:t>
            </a:r>
            <a:endParaRPr sz="1200"/>
          </a:p>
          <a:p>
            <a:pPr algn="ctr"/>
            <a:r>
              <a:rPr lang="en-US" sz="933">
                <a:solidFill>
                  <a:schemeClr val="lt1"/>
                </a:solidFill>
                <a:latin typeface="Georgia"/>
                <a:ea typeface="Georgia"/>
                <a:cs typeface="Georgia"/>
                <a:sym typeface="Georgia"/>
              </a:rPr>
              <a:t>WEALTH STRATEGY</a:t>
            </a:r>
            <a:endParaRPr sz="1200"/>
          </a:p>
        </p:txBody>
      </p:sp>
      <p:cxnSp>
        <p:nvCxnSpPr>
          <p:cNvPr id="660" name="Google Shape;660;p24"/>
          <p:cNvCxnSpPr/>
          <p:nvPr/>
        </p:nvCxnSpPr>
        <p:spPr>
          <a:xfrm rot="5400000">
            <a:off x="9133150" y="4268999"/>
            <a:ext cx="1292400" cy="8400"/>
          </a:xfrm>
          <a:prstGeom prst="bentConnector3">
            <a:avLst>
              <a:gd name="adj1" fmla="val 50000"/>
            </a:avLst>
          </a:prstGeom>
          <a:noFill/>
          <a:ln w="28575" cap="flat" cmpd="sng">
            <a:solidFill>
              <a:srgbClr val="FFFFFF"/>
            </a:solidFill>
            <a:prstDash val="solid"/>
            <a:miter lim="8000"/>
            <a:headEnd type="none" w="sm" len="sm"/>
            <a:tailEnd type="triangle" w="med" len="med"/>
          </a:ln>
        </p:spPr>
      </p:cxnSp>
      <p:sp>
        <p:nvSpPr>
          <p:cNvPr id="661" name="Google Shape;661;p24"/>
          <p:cNvSpPr/>
          <p:nvPr/>
        </p:nvSpPr>
        <p:spPr>
          <a:xfrm>
            <a:off x="9783839" y="3894249"/>
            <a:ext cx="662522" cy="613059"/>
          </a:xfrm>
          <a:prstGeom prst="rect">
            <a:avLst/>
          </a:prstGeom>
          <a:noFill/>
          <a:ln>
            <a:noFill/>
          </a:ln>
        </p:spPr>
        <p:txBody>
          <a:bodyPr spcFirstLastPara="1" wrap="square" lIns="90000" tIns="45000" rIns="90000" bIns="45000" anchor="t" anchorCtr="0">
            <a:noAutofit/>
          </a:bodyPr>
          <a:lstStyle/>
          <a:p>
            <a:pPr algn="ctr"/>
            <a:r>
              <a:rPr lang="en-US" sz="1067">
                <a:solidFill>
                  <a:srgbClr val="FFFFFF"/>
                </a:solidFill>
                <a:latin typeface="Georgia"/>
                <a:ea typeface="Georgia"/>
                <a:cs typeface="Georgia"/>
                <a:sym typeface="Georgia"/>
              </a:rPr>
              <a:t>Money Grows Over Long Term</a:t>
            </a:r>
            <a:endParaRPr sz="1200"/>
          </a:p>
        </p:txBody>
      </p:sp>
      <p:sp>
        <p:nvSpPr>
          <p:cNvPr id="662" name="Google Shape;662;p24"/>
          <p:cNvSpPr/>
          <p:nvPr/>
        </p:nvSpPr>
        <p:spPr>
          <a:xfrm>
            <a:off x="9120031" y="4986746"/>
            <a:ext cx="1329816" cy="403376"/>
          </a:xfrm>
          <a:prstGeom prst="rect">
            <a:avLst/>
          </a:prstGeom>
          <a:noFill/>
          <a:ln>
            <a:noFill/>
          </a:ln>
        </p:spPr>
        <p:txBody>
          <a:bodyPr spcFirstLastPara="1" wrap="square" lIns="90000" tIns="45000" rIns="90000" bIns="45000" anchor="t" anchorCtr="0">
            <a:noAutofit/>
          </a:bodyPr>
          <a:lstStyle/>
          <a:p>
            <a:pPr algn="ctr"/>
            <a:r>
              <a:rPr lang="en-US" sz="2933">
                <a:solidFill>
                  <a:srgbClr val="FFFF00"/>
                </a:solidFill>
                <a:latin typeface="Georgia"/>
                <a:ea typeface="Georgia"/>
                <a:cs typeface="Georgia"/>
                <a:sym typeface="Georgia"/>
              </a:rPr>
              <a:t>Ø</a:t>
            </a:r>
            <a:endParaRPr sz="1200"/>
          </a:p>
        </p:txBody>
      </p:sp>
      <p:sp>
        <p:nvSpPr>
          <p:cNvPr id="663" name="Google Shape;663;p24"/>
          <p:cNvSpPr/>
          <p:nvPr/>
        </p:nvSpPr>
        <p:spPr>
          <a:xfrm>
            <a:off x="9071651" y="3315478"/>
            <a:ext cx="1424473" cy="71873"/>
          </a:xfrm>
          <a:custGeom>
            <a:avLst/>
            <a:gdLst/>
            <a:ahLst/>
            <a:cxnLst/>
            <a:rect l="l" t="t" r="r" b="b"/>
            <a:pathLst>
              <a:path w="4571" h="1" extrusionOk="0">
                <a:moveTo>
                  <a:pt x="0" y="0"/>
                </a:moveTo>
                <a:lnTo>
                  <a:pt x="4570" y="0"/>
                </a:lnTo>
              </a:path>
            </a:pathLst>
          </a:custGeom>
          <a:noFill/>
          <a:ln w="28575" cap="flat" cmpd="sng">
            <a:solidFill>
              <a:srgbClr val="FFFFFF"/>
            </a:solidFill>
            <a:prstDash val="solid"/>
            <a:miter lim="8000"/>
            <a:headEnd type="none" w="sm" len="sm"/>
            <a:tailEnd type="none" w="sm" len="sm"/>
          </a:ln>
        </p:spPr>
        <p:txBody>
          <a:bodyPr/>
          <a:lstStyle/>
          <a:p>
            <a:endParaRPr lang="en-US" sz="1200"/>
          </a:p>
        </p:txBody>
      </p:sp>
      <p:sp>
        <p:nvSpPr>
          <p:cNvPr id="664" name="Google Shape;664;p24"/>
          <p:cNvSpPr/>
          <p:nvPr/>
        </p:nvSpPr>
        <p:spPr>
          <a:xfrm>
            <a:off x="8982005" y="3281459"/>
            <a:ext cx="1535200" cy="307717"/>
          </a:xfrm>
          <a:prstGeom prst="rect">
            <a:avLst/>
          </a:prstGeom>
          <a:noFill/>
          <a:ln>
            <a:noFill/>
          </a:ln>
        </p:spPr>
        <p:txBody>
          <a:bodyPr spcFirstLastPara="1" wrap="square" lIns="90000" tIns="45000" rIns="90000" bIns="45000" anchor="t" anchorCtr="0">
            <a:noAutofit/>
          </a:bodyPr>
          <a:lstStyle/>
          <a:p>
            <a:pPr algn="ctr"/>
            <a:r>
              <a:rPr lang="en-US" sz="1333">
                <a:solidFill>
                  <a:schemeClr val="lt1"/>
                </a:solidFill>
                <a:latin typeface="Georgia"/>
                <a:ea typeface="Georgia"/>
                <a:cs typeface="Georgia"/>
                <a:sym typeface="Georgia"/>
              </a:rPr>
              <a:t>N T.W.O</a:t>
            </a:r>
            <a:endParaRPr sz="1333">
              <a:solidFill>
                <a:schemeClr val="lt1"/>
              </a:solidFill>
              <a:latin typeface="Georgia"/>
              <a:ea typeface="Georgia"/>
              <a:cs typeface="Georgia"/>
              <a:sym typeface="Georgia"/>
            </a:endParaRPr>
          </a:p>
        </p:txBody>
      </p:sp>
      <p:sp>
        <p:nvSpPr>
          <p:cNvPr id="665" name="Google Shape;665;p24"/>
          <p:cNvSpPr/>
          <p:nvPr/>
        </p:nvSpPr>
        <p:spPr>
          <a:xfrm>
            <a:off x="10722970" y="4308425"/>
            <a:ext cx="1190400" cy="742000"/>
          </a:xfrm>
          <a:prstGeom prst="wedgeRoundRectCallout">
            <a:avLst>
              <a:gd name="adj1" fmla="val -122460"/>
              <a:gd name="adj2" fmla="val 67952"/>
              <a:gd name="adj3" fmla="val 16667"/>
            </a:avLst>
          </a:prstGeom>
          <a:solidFill>
            <a:srgbClr val="0F243E"/>
          </a:solidFill>
          <a:ln w="19050" cap="flat" cmpd="sng">
            <a:solidFill>
              <a:srgbClr val="FFC000"/>
            </a:solidFill>
            <a:prstDash val="solid"/>
            <a:round/>
            <a:headEnd type="none" w="sm" len="sm"/>
            <a:tailEnd type="none" w="sm" len="sm"/>
          </a:ln>
        </p:spPr>
        <p:txBody>
          <a:bodyPr spcFirstLastPara="1" wrap="square" lIns="90000" tIns="45000" rIns="90000" bIns="45000" anchor="ctr" anchorCtr="0">
            <a:noAutofit/>
          </a:bodyPr>
          <a:lstStyle/>
          <a:p>
            <a:pPr algn="ctr"/>
            <a:r>
              <a:rPr lang="en-US" sz="1200">
                <a:solidFill>
                  <a:srgbClr val="FFFFFF"/>
                </a:solidFill>
                <a:latin typeface="Georgia"/>
                <a:ea typeface="Georgia"/>
                <a:cs typeface="Georgia"/>
                <a:sym typeface="Georgia"/>
              </a:rPr>
              <a:t>Options to Takeout in  A Tax preferred way </a:t>
            </a:r>
            <a:endParaRPr sz="1200">
              <a:solidFill>
                <a:srgbClr val="000000"/>
              </a:solidFill>
              <a:latin typeface="Arial"/>
              <a:ea typeface="Arial"/>
              <a:cs typeface="Arial"/>
              <a:sym typeface="Arial"/>
            </a:endParaRPr>
          </a:p>
        </p:txBody>
      </p:sp>
      <p:sp>
        <p:nvSpPr>
          <p:cNvPr id="666" name="Google Shape;666;p24"/>
          <p:cNvSpPr/>
          <p:nvPr/>
        </p:nvSpPr>
        <p:spPr>
          <a:xfrm>
            <a:off x="9938808" y="2113133"/>
            <a:ext cx="1190400" cy="742000"/>
          </a:xfrm>
          <a:prstGeom prst="wedgeRoundRectCallout">
            <a:avLst>
              <a:gd name="adj1" fmla="val -56170"/>
              <a:gd name="adj2" fmla="val 76174"/>
              <a:gd name="adj3" fmla="val 16667"/>
            </a:avLst>
          </a:prstGeom>
          <a:solidFill>
            <a:srgbClr val="D5D4D6"/>
          </a:solidFill>
          <a:ln w="19050" cap="flat" cmpd="sng">
            <a:solidFill>
              <a:srgbClr val="0F243E"/>
            </a:solidFill>
            <a:prstDash val="solid"/>
            <a:round/>
            <a:headEnd type="none" w="sm" len="sm"/>
            <a:tailEnd type="none" w="sm" len="sm"/>
          </a:ln>
        </p:spPr>
        <p:txBody>
          <a:bodyPr spcFirstLastPara="1" wrap="square" lIns="90000" tIns="45000" rIns="90000" bIns="45000" anchor="ctr" anchorCtr="0">
            <a:noAutofit/>
          </a:bodyPr>
          <a:lstStyle/>
          <a:p>
            <a:pPr algn="ctr"/>
            <a:r>
              <a:rPr lang="en-US" sz="1333">
                <a:solidFill>
                  <a:srgbClr val="0C0C0C"/>
                </a:solidFill>
                <a:latin typeface="Georgia"/>
                <a:ea typeface="Georgia"/>
                <a:cs typeface="Georgia"/>
                <a:sym typeface="Georgia"/>
              </a:rPr>
              <a:t>After Tax Money Goes In</a:t>
            </a:r>
            <a:endParaRPr sz="1333">
              <a:solidFill>
                <a:srgbClr val="0C0C0C"/>
              </a:solidFill>
              <a:latin typeface="Arial"/>
              <a:ea typeface="Arial"/>
              <a:cs typeface="Arial"/>
              <a:sym typeface="Arial"/>
            </a:endParaRPr>
          </a:p>
        </p:txBody>
      </p:sp>
      <p:sp>
        <p:nvSpPr>
          <p:cNvPr id="667" name="Google Shape;667;p24"/>
          <p:cNvSpPr/>
          <p:nvPr/>
        </p:nvSpPr>
        <p:spPr>
          <a:xfrm>
            <a:off x="6038166" y="4138089"/>
            <a:ext cx="659155" cy="251031"/>
          </a:xfrm>
          <a:prstGeom prst="rect">
            <a:avLst/>
          </a:prstGeom>
          <a:noFill/>
          <a:ln>
            <a:noFill/>
          </a:ln>
        </p:spPr>
        <p:txBody>
          <a:bodyPr spcFirstLastPara="1" wrap="square" lIns="90000" tIns="45000" rIns="90000" bIns="45000" anchor="t" anchorCtr="0">
            <a:noAutofit/>
          </a:bodyPr>
          <a:lstStyle/>
          <a:p>
            <a:pPr algn="ctr"/>
            <a:r>
              <a:rPr lang="en-US" sz="1333">
                <a:solidFill>
                  <a:srgbClr val="C4BD97"/>
                </a:solidFill>
                <a:latin typeface="Georgia"/>
                <a:ea typeface="Georgia"/>
                <a:cs typeface="Georgia"/>
                <a:sym typeface="Georgia"/>
              </a:rPr>
              <a:t>C.G</a:t>
            </a:r>
            <a:endParaRPr sz="1200"/>
          </a:p>
        </p:txBody>
      </p:sp>
      <p:pic>
        <p:nvPicPr>
          <p:cNvPr id="670" name="Google Shape;670;p24"/>
          <p:cNvPicPr preferRelativeResize="0"/>
          <p:nvPr/>
        </p:nvPicPr>
        <p:blipFill rotWithShape="1">
          <a:blip r:embed="rId5">
            <a:alphaModFix/>
          </a:blip>
          <a:srcRect/>
          <a:stretch/>
        </p:blipFill>
        <p:spPr>
          <a:xfrm>
            <a:off x="6417895" y="3413125"/>
            <a:ext cx="12700" cy="31750"/>
          </a:xfrm>
          <a:prstGeom prst="rect">
            <a:avLst/>
          </a:prstGeom>
          <a:noFill/>
          <a:ln>
            <a:noFill/>
          </a:ln>
        </p:spPr>
      </p:pic>
      <p:grpSp>
        <p:nvGrpSpPr>
          <p:cNvPr id="671" name="Google Shape;671;p24"/>
          <p:cNvGrpSpPr/>
          <p:nvPr/>
        </p:nvGrpSpPr>
        <p:grpSpPr>
          <a:xfrm>
            <a:off x="10512938" y="4105884"/>
            <a:ext cx="1690901" cy="2541577"/>
            <a:chOff x="15277039" y="6074745"/>
            <a:chExt cx="2536351" cy="3812365"/>
          </a:xfrm>
        </p:grpSpPr>
        <p:sp>
          <p:nvSpPr>
            <p:cNvPr id="672" name="Google Shape;672;p24"/>
            <p:cNvSpPr/>
            <p:nvPr/>
          </p:nvSpPr>
          <p:spPr>
            <a:xfrm>
              <a:off x="15746564" y="8774110"/>
              <a:ext cx="2066826" cy="1113000"/>
            </a:xfrm>
            <a:prstGeom prst="wedgeRoundRectCallout">
              <a:avLst>
                <a:gd name="adj1" fmla="val -48743"/>
                <a:gd name="adj2" fmla="val 35638"/>
                <a:gd name="adj3" fmla="val 16667"/>
              </a:avLst>
            </a:prstGeom>
            <a:noFill/>
            <a:ln>
              <a:noFill/>
            </a:ln>
          </p:spPr>
          <p:txBody>
            <a:bodyPr spcFirstLastPara="1" wrap="square" lIns="90000" tIns="45000" rIns="90000" bIns="45000" anchor="ctr" anchorCtr="0">
              <a:noAutofit/>
            </a:bodyPr>
            <a:lstStyle/>
            <a:p>
              <a:pPr algn="ctr"/>
              <a:r>
                <a:rPr lang="en-US" sz="1200">
                  <a:solidFill>
                    <a:srgbClr val="0C0C0C"/>
                  </a:solidFill>
                  <a:latin typeface="Georgia"/>
                  <a:ea typeface="Georgia"/>
                  <a:cs typeface="Georgia"/>
                  <a:sym typeface="Georgia"/>
                </a:rPr>
                <a:t>Protect Foundation In The Beginning </a:t>
              </a:r>
              <a:endParaRPr sz="1200">
                <a:solidFill>
                  <a:srgbClr val="0C0C0C"/>
                </a:solidFill>
                <a:latin typeface="Arial"/>
                <a:ea typeface="Arial"/>
                <a:cs typeface="Arial"/>
                <a:sym typeface="Arial"/>
              </a:endParaRPr>
            </a:p>
          </p:txBody>
        </p:sp>
        <p:pic>
          <p:nvPicPr>
            <p:cNvPr id="673" name="Google Shape;673;p24"/>
            <p:cNvPicPr preferRelativeResize="0"/>
            <p:nvPr/>
          </p:nvPicPr>
          <p:blipFill rotWithShape="1">
            <a:blip r:embed="rId6">
              <a:alphaModFix/>
            </a:blip>
            <a:srcRect/>
            <a:stretch/>
          </p:blipFill>
          <p:spPr>
            <a:xfrm rot="-333013">
              <a:off x="15277039" y="6074745"/>
              <a:ext cx="1811031" cy="3067665"/>
            </a:xfrm>
            <a:prstGeom prst="rect">
              <a:avLst/>
            </a:prstGeom>
            <a:noFill/>
            <a:ln>
              <a:noFill/>
            </a:ln>
          </p:spPr>
        </p:pic>
      </p:grpSp>
      <p:grpSp>
        <p:nvGrpSpPr>
          <p:cNvPr id="674" name="Google Shape;674;p24"/>
          <p:cNvGrpSpPr/>
          <p:nvPr/>
        </p:nvGrpSpPr>
        <p:grpSpPr>
          <a:xfrm>
            <a:off x="10427286" y="1522771"/>
            <a:ext cx="1623053" cy="2682687"/>
            <a:chOff x="15148560" y="2284155"/>
            <a:chExt cx="2434579" cy="4024031"/>
          </a:xfrm>
        </p:grpSpPr>
        <p:pic>
          <p:nvPicPr>
            <p:cNvPr id="675" name="Google Shape;675;p24"/>
            <p:cNvPicPr preferRelativeResize="0"/>
            <p:nvPr/>
          </p:nvPicPr>
          <p:blipFill rotWithShape="1">
            <a:blip r:embed="rId7">
              <a:alphaModFix/>
            </a:blip>
            <a:srcRect/>
            <a:stretch/>
          </p:blipFill>
          <p:spPr>
            <a:xfrm>
              <a:off x="15148560" y="2284155"/>
              <a:ext cx="2199367" cy="3216993"/>
            </a:xfrm>
            <a:prstGeom prst="rect">
              <a:avLst/>
            </a:prstGeom>
            <a:noFill/>
            <a:ln>
              <a:noFill/>
            </a:ln>
          </p:spPr>
        </p:pic>
        <p:sp>
          <p:nvSpPr>
            <p:cNvPr id="676" name="Google Shape;676;p24"/>
            <p:cNvSpPr/>
            <p:nvPr/>
          </p:nvSpPr>
          <p:spPr>
            <a:xfrm>
              <a:off x="15399739" y="5195186"/>
              <a:ext cx="2183400" cy="1113000"/>
            </a:xfrm>
            <a:prstGeom prst="wedgeRoundRectCallout">
              <a:avLst>
                <a:gd name="adj1" fmla="val -78528"/>
                <a:gd name="adj2" fmla="val 72602"/>
                <a:gd name="adj3" fmla="val 16667"/>
              </a:avLst>
            </a:prstGeom>
            <a:noFill/>
            <a:ln>
              <a:noFill/>
            </a:ln>
          </p:spPr>
          <p:txBody>
            <a:bodyPr spcFirstLastPara="1" wrap="square" lIns="90000" tIns="45000" rIns="90000" bIns="45000" anchor="ctr" anchorCtr="0">
              <a:noAutofit/>
            </a:bodyPr>
            <a:lstStyle/>
            <a:p>
              <a:pPr algn="ctr"/>
              <a:r>
                <a:rPr lang="en-US" sz="1200">
                  <a:solidFill>
                    <a:srgbClr val="0C0C0C"/>
                  </a:solidFill>
                  <a:latin typeface="Georgia"/>
                  <a:ea typeface="Georgia"/>
                  <a:cs typeface="Georgia"/>
                  <a:sym typeface="Georgia"/>
                </a:rPr>
                <a:t>Puts Roof On Your Home Overtime As Well</a:t>
              </a:r>
              <a:endParaRPr sz="1200">
                <a:solidFill>
                  <a:srgbClr val="0C0C0C"/>
                </a:solidFill>
                <a:latin typeface="Arial"/>
                <a:ea typeface="Arial"/>
                <a:cs typeface="Arial"/>
                <a:sym typeface="Arial"/>
              </a:endParaRPr>
            </a:p>
          </p:txBody>
        </p:sp>
      </p:grpSp>
      <p:sp>
        <p:nvSpPr>
          <p:cNvPr id="677" name="Google Shape;677;p24"/>
          <p:cNvSpPr/>
          <p:nvPr/>
        </p:nvSpPr>
        <p:spPr>
          <a:xfrm rot="687">
            <a:off x="2124520" y="1670164"/>
            <a:ext cx="2028506" cy="516000"/>
          </a:xfrm>
          <a:prstGeom prst="rect">
            <a:avLst/>
          </a:prstGeom>
          <a:noFill/>
          <a:ln>
            <a:noFill/>
          </a:ln>
        </p:spPr>
        <p:txBody>
          <a:bodyPr spcFirstLastPara="1" wrap="square" lIns="90000" tIns="45000" rIns="90000" bIns="45000" anchor="ctr" anchorCtr="0">
            <a:noAutofit/>
          </a:bodyPr>
          <a:lstStyle/>
          <a:p>
            <a:pPr algn="ctr"/>
            <a:r>
              <a:rPr lang="en-US" sz="1600" b="1">
                <a:solidFill>
                  <a:schemeClr val="lt2"/>
                </a:solidFill>
                <a:latin typeface="Georgia"/>
                <a:ea typeface="Georgia"/>
                <a:cs typeface="Georgia"/>
                <a:sym typeface="Georgia"/>
              </a:rPr>
              <a:t>Tax Efficiencies </a:t>
            </a:r>
            <a:endParaRPr sz="1600" b="1">
              <a:solidFill>
                <a:schemeClr val="lt2"/>
              </a:solidFill>
              <a:latin typeface="Arial"/>
              <a:ea typeface="Arial"/>
              <a:cs typeface="Arial"/>
              <a:sym typeface="Arial"/>
            </a:endParaRPr>
          </a:p>
        </p:txBody>
      </p:sp>
      <p:sp>
        <p:nvSpPr>
          <p:cNvPr id="678" name="Google Shape;678;p24"/>
          <p:cNvSpPr/>
          <p:nvPr/>
        </p:nvSpPr>
        <p:spPr>
          <a:xfrm>
            <a:off x="82550" y="1276974"/>
            <a:ext cx="1700464" cy="867475"/>
          </a:xfrm>
          <a:prstGeom prst="wedgeRoundRectCallout">
            <a:avLst>
              <a:gd name="adj1" fmla="val 78786"/>
              <a:gd name="adj2" fmla="val 25749"/>
              <a:gd name="adj3" fmla="val 16667"/>
            </a:avLst>
          </a:prstGeom>
          <a:solidFill>
            <a:srgbClr val="205867"/>
          </a:solidFill>
          <a:ln w="19050" cap="flat" cmpd="sng">
            <a:solidFill>
              <a:srgbClr val="FFC000"/>
            </a:solidFill>
            <a:prstDash val="solid"/>
            <a:round/>
            <a:headEnd type="none" w="sm" len="sm"/>
            <a:tailEnd type="none" w="sm" len="sm"/>
          </a:ln>
        </p:spPr>
        <p:txBody>
          <a:bodyPr spcFirstLastPara="1" wrap="square" lIns="90000" tIns="45000" rIns="90000" bIns="45000" anchor="ctr" anchorCtr="0">
            <a:noAutofit/>
          </a:bodyPr>
          <a:lstStyle/>
          <a:p>
            <a:pPr algn="ctr"/>
            <a:r>
              <a:rPr lang="en-US" sz="1467">
                <a:solidFill>
                  <a:srgbClr val="FFFFFF"/>
                </a:solidFill>
                <a:latin typeface="Georgia"/>
                <a:ea typeface="Georgia"/>
                <a:cs typeface="Georgia"/>
                <a:sym typeface="Georgia"/>
              </a:rPr>
              <a:t>Understand Tax Implications Before Planning</a:t>
            </a:r>
            <a:endParaRPr sz="1467">
              <a:solidFill>
                <a:srgbClr val="000000"/>
              </a:solidFill>
              <a:latin typeface="Arial"/>
              <a:ea typeface="Arial"/>
              <a:cs typeface="Arial"/>
              <a:sym typeface="Arial"/>
            </a:endParaRPr>
          </a:p>
        </p:txBody>
      </p:sp>
      <p:sp>
        <p:nvSpPr>
          <p:cNvPr id="679" name="Google Shape;679;p24"/>
          <p:cNvSpPr/>
          <p:nvPr/>
        </p:nvSpPr>
        <p:spPr>
          <a:xfrm>
            <a:off x="7334392" y="1769574"/>
            <a:ext cx="2424099" cy="393143"/>
          </a:xfrm>
          <a:prstGeom prst="rect">
            <a:avLst/>
          </a:prstGeom>
          <a:noFill/>
          <a:ln>
            <a:noFill/>
          </a:ln>
        </p:spPr>
        <p:txBody>
          <a:bodyPr spcFirstLastPara="1" wrap="square" lIns="90000" tIns="45000" rIns="90000" bIns="45000" anchor="ctr" anchorCtr="0">
            <a:noAutofit/>
          </a:bodyPr>
          <a:lstStyle/>
          <a:p>
            <a:pPr algn="ctr"/>
            <a:r>
              <a:rPr lang="en-US" sz="1600" b="1">
                <a:solidFill>
                  <a:schemeClr val="lt2"/>
                </a:solidFill>
                <a:latin typeface="Georgia"/>
                <a:ea typeface="Georgia"/>
                <a:cs typeface="Georgia"/>
                <a:sym typeface="Georgia"/>
              </a:rPr>
              <a:t>Estate Planning</a:t>
            </a:r>
            <a:endParaRPr sz="1600" b="1">
              <a:solidFill>
                <a:schemeClr val="lt2"/>
              </a:solidFill>
              <a:latin typeface="Arial"/>
              <a:ea typeface="Arial"/>
              <a:cs typeface="Arial"/>
              <a:sym typeface="Arial"/>
            </a:endParaRPr>
          </a:p>
        </p:txBody>
      </p:sp>
      <p:sp>
        <p:nvSpPr>
          <p:cNvPr id="680" name="Google Shape;680;p24"/>
          <p:cNvSpPr/>
          <p:nvPr/>
        </p:nvSpPr>
        <p:spPr>
          <a:xfrm>
            <a:off x="9803299" y="1286072"/>
            <a:ext cx="2254000" cy="951600"/>
          </a:xfrm>
          <a:prstGeom prst="wedgeRoundRectCallout">
            <a:avLst>
              <a:gd name="adj1" fmla="val -67562"/>
              <a:gd name="adj2" fmla="val 24120"/>
              <a:gd name="adj3" fmla="val 16667"/>
            </a:avLst>
          </a:prstGeom>
          <a:solidFill>
            <a:srgbClr val="205867"/>
          </a:solidFill>
          <a:ln w="19050" cap="flat" cmpd="sng">
            <a:solidFill>
              <a:srgbClr val="FFC000"/>
            </a:solidFill>
            <a:prstDash val="solid"/>
            <a:round/>
            <a:headEnd type="none" w="sm" len="sm"/>
            <a:tailEnd type="none" w="sm" len="sm"/>
          </a:ln>
        </p:spPr>
        <p:txBody>
          <a:bodyPr spcFirstLastPara="1" wrap="square" lIns="90000" tIns="45000" rIns="90000" bIns="45000" anchor="ctr" anchorCtr="0">
            <a:noAutofit/>
          </a:bodyPr>
          <a:lstStyle/>
          <a:p>
            <a:pPr algn="ctr"/>
            <a:r>
              <a:rPr lang="en-US" sz="1467">
                <a:solidFill>
                  <a:srgbClr val="FFFFFF"/>
                </a:solidFill>
                <a:latin typeface="Georgia"/>
                <a:ea typeface="Georgia"/>
                <a:cs typeface="Georgia"/>
                <a:sym typeface="Georgia"/>
              </a:rPr>
              <a:t>Understand How To Transfer Wealth To Next Generation</a:t>
            </a:r>
            <a:endParaRPr sz="1467">
              <a:solidFill>
                <a:srgbClr val="000000"/>
              </a:solidFill>
              <a:latin typeface="Arial"/>
              <a:ea typeface="Arial"/>
              <a:cs typeface="Arial"/>
              <a:sym typeface="Arial"/>
            </a:endParaRPr>
          </a:p>
        </p:txBody>
      </p:sp>
      <p:sp>
        <p:nvSpPr>
          <p:cNvPr id="2" name="Google Shape;631;p24">
            <a:extLst>
              <a:ext uri="{FF2B5EF4-FFF2-40B4-BE49-F238E27FC236}">
                <a16:creationId xmlns:a16="http://schemas.microsoft.com/office/drawing/2014/main" id="{6B9E29C0-D347-1E53-6C40-3C3C77C0EFF7}"/>
              </a:ext>
            </a:extLst>
          </p:cNvPr>
          <p:cNvSpPr/>
          <p:nvPr/>
        </p:nvSpPr>
        <p:spPr>
          <a:xfrm>
            <a:off x="1467771" y="2960876"/>
            <a:ext cx="1290117" cy="2557859"/>
          </a:xfrm>
          <a:prstGeom prst="rect">
            <a:avLst/>
          </a:prstGeom>
          <a:solidFill>
            <a:srgbClr val="5D8EA1"/>
          </a:solidFill>
          <a:ln w="9525" cap="flat" cmpd="sng">
            <a:solidFill>
              <a:srgbClr val="FFFFFF"/>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sp>
        <p:nvSpPr>
          <p:cNvPr id="9" name="Google Shape;624;p24">
            <a:extLst>
              <a:ext uri="{FF2B5EF4-FFF2-40B4-BE49-F238E27FC236}">
                <a16:creationId xmlns:a16="http://schemas.microsoft.com/office/drawing/2014/main" id="{148A990C-C087-F1FB-A05B-A225A73CAB7E}"/>
              </a:ext>
            </a:extLst>
          </p:cNvPr>
          <p:cNvSpPr/>
          <p:nvPr/>
        </p:nvSpPr>
        <p:spPr>
          <a:xfrm>
            <a:off x="1370259" y="2976659"/>
            <a:ext cx="1535200" cy="307717"/>
          </a:xfrm>
          <a:prstGeom prst="rect">
            <a:avLst/>
          </a:prstGeom>
          <a:noFill/>
          <a:ln>
            <a:noFill/>
          </a:ln>
        </p:spPr>
        <p:txBody>
          <a:bodyPr spcFirstLastPara="1" wrap="square" lIns="90000" tIns="45000" rIns="90000" bIns="45000" anchor="t" anchorCtr="0">
            <a:noAutofit/>
          </a:bodyPr>
          <a:lstStyle/>
          <a:p>
            <a:pPr algn="ctr"/>
            <a:r>
              <a:rPr lang="en-US" sz="1333">
                <a:solidFill>
                  <a:schemeClr val="tx1">
                    <a:lumMod val="95000"/>
                    <a:lumOff val="5000"/>
                  </a:schemeClr>
                </a:solidFill>
                <a:latin typeface="Georgia"/>
                <a:ea typeface="Georgia"/>
                <a:cs typeface="Georgia"/>
                <a:sym typeface="Georgia"/>
              </a:rPr>
              <a:t>FAMILY HOME</a:t>
            </a:r>
            <a:endParaRPr sz="1333">
              <a:solidFill>
                <a:schemeClr val="tx1">
                  <a:lumMod val="95000"/>
                  <a:lumOff val="5000"/>
                </a:schemeClr>
              </a:solidFill>
              <a:latin typeface="Georgia"/>
              <a:ea typeface="Georgia"/>
              <a:cs typeface="Georgia"/>
              <a:sym typeface="Georgia"/>
            </a:endParaRPr>
          </a:p>
        </p:txBody>
      </p:sp>
      <p:cxnSp>
        <p:nvCxnSpPr>
          <p:cNvPr id="10" name="Google Shape;625;p24">
            <a:extLst>
              <a:ext uri="{FF2B5EF4-FFF2-40B4-BE49-F238E27FC236}">
                <a16:creationId xmlns:a16="http://schemas.microsoft.com/office/drawing/2014/main" id="{E20F6E68-2F04-EB67-233B-A528DDD2ADEF}"/>
              </a:ext>
            </a:extLst>
          </p:cNvPr>
          <p:cNvCxnSpPr/>
          <p:nvPr/>
        </p:nvCxnSpPr>
        <p:spPr>
          <a:xfrm rot="-5400000" flipH="1">
            <a:off x="1320388" y="4123975"/>
            <a:ext cx="1582000" cy="400"/>
          </a:xfrm>
          <a:prstGeom prst="bentConnector3">
            <a:avLst>
              <a:gd name="adj1" fmla="val 58650"/>
            </a:avLst>
          </a:prstGeom>
          <a:noFill/>
          <a:ln w="28575" cap="flat" cmpd="sng">
            <a:solidFill>
              <a:schemeClr val="tx1"/>
            </a:solidFill>
            <a:prstDash val="solid"/>
            <a:miter lim="8000"/>
            <a:headEnd type="none" w="sm" len="sm"/>
            <a:tailEnd type="triangle" w="med" len="med"/>
          </a:ln>
        </p:spPr>
      </p:cxnSp>
      <p:sp>
        <p:nvSpPr>
          <p:cNvPr id="11" name="Google Shape;626;p24">
            <a:extLst>
              <a:ext uri="{FF2B5EF4-FFF2-40B4-BE49-F238E27FC236}">
                <a16:creationId xmlns:a16="http://schemas.microsoft.com/office/drawing/2014/main" id="{9716D8DA-55C7-08DA-9549-DDAC00F1B1D3}"/>
              </a:ext>
            </a:extLst>
          </p:cNvPr>
          <p:cNvSpPr/>
          <p:nvPr/>
        </p:nvSpPr>
        <p:spPr>
          <a:xfrm>
            <a:off x="2116110" y="3990043"/>
            <a:ext cx="662522" cy="613059"/>
          </a:xfrm>
          <a:prstGeom prst="rect">
            <a:avLst/>
          </a:prstGeom>
          <a:noFill/>
          <a:ln>
            <a:noFill/>
          </a:ln>
        </p:spPr>
        <p:txBody>
          <a:bodyPr spcFirstLastPara="1" wrap="square" lIns="90000" tIns="45000" rIns="90000" bIns="45000" anchor="t" anchorCtr="0">
            <a:noAutofit/>
          </a:bodyPr>
          <a:lstStyle/>
          <a:p>
            <a:pPr algn="ctr"/>
            <a:r>
              <a:rPr lang="en-US" sz="1067">
                <a:solidFill>
                  <a:schemeClr val="tx1">
                    <a:lumMod val="95000"/>
                    <a:lumOff val="5000"/>
                  </a:schemeClr>
                </a:solidFill>
                <a:latin typeface="Georgia"/>
                <a:ea typeface="Georgia"/>
                <a:cs typeface="Georgia"/>
                <a:sym typeface="Georgia"/>
              </a:rPr>
              <a:t>20/25 years to pay off</a:t>
            </a:r>
            <a:endParaRPr sz="1067">
              <a:solidFill>
                <a:schemeClr val="tx1">
                  <a:lumMod val="95000"/>
                  <a:lumOff val="5000"/>
                </a:schemeClr>
              </a:solidFill>
              <a:latin typeface="Arial"/>
              <a:ea typeface="Arial"/>
              <a:cs typeface="Arial"/>
              <a:sym typeface="Arial"/>
            </a:endParaRPr>
          </a:p>
        </p:txBody>
      </p:sp>
      <p:sp>
        <p:nvSpPr>
          <p:cNvPr id="12" name="Google Shape;627;p24">
            <a:extLst>
              <a:ext uri="{FF2B5EF4-FFF2-40B4-BE49-F238E27FC236}">
                <a16:creationId xmlns:a16="http://schemas.microsoft.com/office/drawing/2014/main" id="{8AEF13F6-5782-228A-704E-DDC2DFA6EF5D}"/>
              </a:ext>
            </a:extLst>
          </p:cNvPr>
          <p:cNvSpPr/>
          <p:nvPr/>
        </p:nvSpPr>
        <p:spPr>
          <a:xfrm rot="10800000" flipH="1">
            <a:off x="1464746" y="4838885"/>
            <a:ext cx="1288917" cy="99223"/>
          </a:xfrm>
          <a:custGeom>
            <a:avLst/>
            <a:gdLst/>
            <a:ahLst/>
            <a:cxnLst/>
            <a:rect l="l" t="t" r="r" b="b"/>
            <a:pathLst>
              <a:path w="4571" h="1" extrusionOk="0">
                <a:moveTo>
                  <a:pt x="0" y="0"/>
                </a:moveTo>
                <a:lnTo>
                  <a:pt x="4570" y="0"/>
                </a:lnTo>
              </a:path>
            </a:pathLst>
          </a:custGeom>
          <a:noFill/>
          <a:ln w="19050" cap="flat" cmpd="sng">
            <a:solidFill>
              <a:schemeClr val="tx1"/>
            </a:solidFill>
            <a:prstDash val="solid"/>
            <a:miter lim="8000"/>
            <a:headEnd type="none" w="sm" len="sm"/>
            <a:tailEnd type="none" w="sm" len="sm"/>
          </a:ln>
        </p:spPr>
        <p:txBody>
          <a:bodyPr/>
          <a:lstStyle/>
          <a:p>
            <a:endParaRPr lang="en-US" sz="1200"/>
          </a:p>
        </p:txBody>
      </p:sp>
      <p:sp>
        <p:nvSpPr>
          <p:cNvPr id="13" name="Google Shape;628;p24">
            <a:extLst>
              <a:ext uri="{FF2B5EF4-FFF2-40B4-BE49-F238E27FC236}">
                <a16:creationId xmlns:a16="http://schemas.microsoft.com/office/drawing/2014/main" id="{6224BA87-DFD5-F2F6-9C27-45E88C247151}"/>
              </a:ext>
            </a:extLst>
          </p:cNvPr>
          <p:cNvSpPr/>
          <p:nvPr/>
        </p:nvSpPr>
        <p:spPr>
          <a:xfrm>
            <a:off x="1459560" y="5049157"/>
            <a:ext cx="1329816" cy="403376"/>
          </a:xfrm>
          <a:prstGeom prst="rect">
            <a:avLst/>
          </a:prstGeom>
          <a:noFill/>
          <a:ln>
            <a:noFill/>
          </a:ln>
        </p:spPr>
        <p:txBody>
          <a:bodyPr spcFirstLastPara="1" wrap="square" lIns="90000" tIns="45000" rIns="90000" bIns="45000" anchor="t" anchorCtr="0">
            <a:noAutofit/>
          </a:bodyPr>
          <a:lstStyle/>
          <a:p>
            <a:pPr algn="ctr"/>
            <a:r>
              <a:rPr lang="en-US" sz="1200">
                <a:solidFill>
                  <a:schemeClr val="tx1">
                    <a:lumMod val="95000"/>
                    <a:lumOff val="5000"/>
                  </a:schemeClr>
                </a:solidFill>
                <a:latin typeface="Georgia"/>
                <a:ea typeface="Georgia"/>
                <a:cs typeface="Georgia"/>
                <a:sym typeface="Georgia"/>
              </a:rPr>
              <a:t>Provides Shelter But No Income</a:t>
            </a:r>
            <a:endParaRPr sz="1200">
              <a:solidFill>
                <a:schemeClr val="tx1">
                  <a:lumMod val="95000"/>
                  <a:lumOff val="5000"/>
                </a:schemeClr>
              </a:solidFill>
              <a:latin typeface="Arial"/>
              <a:ea typeface="Arial"/>
              <a:cs typeface="Arial"/>
              <a:sym typeface="Arial"/>
            </a:endParaRPr>
          </a:p>
        </p:txBody>
      </p:sp>
      <p:sp>
        <p:nvSpPr>
          <p:cNvPr id="14" name="Google Shape;629;p24">
            <a:extLst>
              <a:ext uri="{FF2B5EF4-FFF2-40B4-BE49-F238E27FC236}">
                <a16:creationId xmlns:a16="http://schemas.microsoft.com/office/drawing/2014/main" id="{CB25C02D-8F7D-A6BD-6A7B-DD60CF04E9D3}"/>
              </a:ext>
            </a:extLst>
          </p:cNvPr>
          <p:cNvSpPr/>
          <p:nvPr/>
        </p:nvSpPr>
        <p:spPr>
          <a:xfrm>
            <a:off x="1441246" y="3315478"/>
            <a:ext cx="1314265" cy="82474"/>
          </a:xfrm>
          <a:custGeom>
            <a:avLst/>
            <a:gdLst/>
            <a:ahLst/>
            <a:cxnLst/>
            <a:rect l="l" t="t" r="r" b="b"/>
            <a:pathLst>
              <a:path w="4571" h="1" extrusionOk="0">
                <a:moveTo>
                  <a:pt x="0" y="0"/>
                </a:moveTo>
                <a:lnTo>
                  <a:pt x="4570" y="0"/>
                </a:lnTo>
              </a:path>
            </a:pathLst>
          </a:custGeom>
          <a:noFill/>
          <a:ln w="28575" cap="flat" cmpd="sng">
            <a:solidFill>
              <a:schemeClr val="tx1"/>
            </a:solidFill>
            <a:prstDash val="solid"/>
            <a:miter lim="8000"/>
            <a:headEnd type="none" w="sm" len="sm"/>
            <a:tailEnd type="none" w="sm" len="sm"/>
          </a:ln>
        </p:spPr>
        <p:txBody>
          <a:bodyPr/>
          <a:lstStyle/>
          <a:p>
            <a:endParaRPr lang="en-US" sz="1200"/>
          </a:p>
        </p:txBody>
      </p:sp>
      <p:sp>
        <p:nvSpPr>
          <p:cNvPr id="15" name="Google Shape;632;p24">
            <a:extLst>
              <a:ext uri="{FF2B5EF4-FFF2-40B4-BE49-F238E27FC236}">
                <a16:creationId xmlns:a16="http://schemas.microsoft.com/office/drawing/2014/main" id="{C9D6415B-493B-72AF-DFEF-FEFFCA4E70EA}"/>
              </a:ext>
            </a:extLst>
          </p:cNvPr>
          <p:cNvSpPr/>
          <p:nvPr/>
        </p:nvSpPr>
        <p:spPr>
          <a:xfrm>
            <a:off x="2852295" y="2976659"/>
            <a:ext cx="1535200" cy="307717"/>
          </a:xfrm>
          <a:prstGeom prst="rect">
            <a:avLst/>
          </a:prstGeom>
          <a:noFill/>
          <a:ln>
            <a:noFill/>
          </a:ln>
        </p:spPr>
        <p:txBody>
          <a:bodyPr spcFirstLastPara="1" wrap="square" lIns="90000" tIns="45000" rIns="90000" bIns="45000" anchor="t" anchorCtr="0">
            <a:noAutofit/>
          </a:bodyPr>
          <a:lstStyle/>
          <a:p>
            <a:pPr algn="ctr"/>
            <a:r>
              <a:rPr lang="en-US" sz="1333">
                <a:solidFill>
                  <a:schemeClr val="bg1"/>
                </a:solidFill>
                <a:latin typeface="Georgia"/>
                <a:ea typeface="Georgia"/>
                <a:cs typeface="Georgia"/>
                <a:sym typeface="Georgia"/>
              </a:rPr>
              <a:t>RRSP</a:t>
            </a:r>
            <a:endParaRPr sz="1333">
              <a:solidFill>
                <a:schemeClr val="bg1"/>
              </a:solidFill>
              <a:latin typeface="Georgia"/>
              <a:ea typeface="Georgia"/>
              <a:cs typeface="Georgia"/>
              <a:sym typeface="Georgia"/>
            </a:endParaRPr>
          </a:p>
        </p:txBody>
      </p:sp>
      <p:cxnSp>
        <p:nvCxnSpPr>
          <p:cNvPr id="16" name="Google Shape;633;p24">
            <a:extLst>
              <a:ext uri="{FF2B5EF4-FFF2-40B4-BE49-F238E27FC236}">
                <a16:creationId xmlns:a16="http://schemas.microsoft.com/office/drawing/2014/main" id="{32FB83C6-3D06-0A4C-2317-C9B3B0997552}"/>
              </a:ext>
            </a:extLst>
          </p:cNvPr>
          <p:cNvCxnSpPr/>
          <p:nvPr/>
        </p:nvCxnSpPr>
        <p:spPr>
          <a:xfrm rot="-5400000" flipH="1">
            <a:off x="2802423" y="4123975"/>
            <a:ext cx="1582000" cy="400"/>
          </a:xfrm>
          <a:prstGeom prst="bentConnector3">
            <a:avLst>
              <a:gd name="adj1" fmla="val 58650"/>
            </a:avLst>
          </a:prstGeom>
          <a:noFill/>
          <a:ln w="28575" cap="flat" cmpd="sng">
            <a:solidFill>
              <a:schemeClr val="bg1"/>
            </a:solidFill>
            <a:prstDash val="solid"/>
            <a:miter lim="8000"/>
            <a:headEnd type="none" w="sm" len="sm"/>
            <a:tailEnd type="triangle" w="med" len="med"/>
          </a:ln>
        </p:spPr>
      </p:cxnSp>
      <p:sp>
        <p:nvSpPr>
          <p:cNvPr id="17" name="Google Shape;634;p24">
            <a:extLst>
              <a:ext uri="{FF2B5EF4-FFF2-40B4-BE49-F238E27FC236}">
                <a16:creationId xmlns:a16="http://schemas.microsoft.com/office/drawing/2014/main" id="{71FEB2DF-4C72-E8E1-DB64-B1E4CC71A3E6}"/>
              </a:ext>
            </a:extLst>
          </p:cNvPr>
          <p:cNvSpPr/>
          <p:nvPr/>
        </p:nvSpPr>
        <p:spPr>
          <a:xfrm>
            <a:off x="3598146" y="3693952"/>
            <a:ext cx="780710" cy="613059"/>
          </a:xfrm>
          <a:prstGeom prst="rect">
            <a:avLst/>
          </a:prstGeom>
          <a:noFill/>
          <a:ln>
            <a:noFill/>
          </a:ln>
        </p:spPr>
        <p:txBody>
          <a:bodyPr spcFirstLastPara="1" wrap="square" lIns="90000" tIns="45000" rIns="90000" bIns="45000" anchor="t" anchorCtr="0">
            <a:noAutofit/>
          </a:bodyPr>
          <a:lstStyle/>
          <a:p>
            <a:pPr algn="ctr"/>
            <a:r>
              <a:rPr lang="en-US" sz="1067">
                <a:solidFill>
                  <a:schemeClr val="bg1"/>
                </a:solidFill>
                <a:latin typeface="Georgia"/>
                <a:ea typeface="Georgia"/>
                <a:cs typeface="Georgia"/>
                <a:sym typeface="Georgia"/>
              </a:rPr>
              <a:t>Money Grows over 10/15 Years if invested</a:t>
            </a:r>
            <a:endParaRPr sz="1200">
              <a:solidFill>
                <a:schemeClr val="bg1"/>
              </a:solidFill>
            </a:endParaRPr>
          </a:p>
        </p:txBody>
      </p:sp>
      <p:sp>
        <p:nvSpPr>
          <p:cNvPr id="18" name="Google Shape;635;p24">
            <a:extLst>
              <a:ext uri="{FF2B5EF4-FFF2-40B4-BE49-F238E27FC236}">
                <a16:creationId xmlns:a16="http://schemas.microsoft.com/office/drawing/2014/main" id="{098F0AC4-5EBE-2251-B881-F0D13C3DDA64}"/>
              </a:ext>
            </a:extLst>
          </p:cNvPr>
          <p:cNvSpPr/>
          <p:nvPr/>
        </p:nvSpPr>
        <p:spPr>
          <a:xfrm rot="10800000" flipH="1">
            <a:off x="2909457" y="4838885"/>
            <a:ext cx="1397000" cy="86469"/>
          </a:xfrm>
          <a:custGeom>
            <a:avLst/>
            <a:gdLst/>
            <a:ahLst/>
            <a:cxnLst/>
            <a:rect l="l" t="t" r="r" b="b"/>
            <a:pathLst>
              <a:path w="4571" h="1" extrusionOk="0">
                <a:moveTo>
                  <a:pt x="0" y="0"/>
                </a:moveTo>
                <a:lnTo>
                  <a:pt x="4570" y="0"/>
                </a:lnTo>
              </a:path>
            </a:pathLst>
          </a:custGeom>
          <a:noFill/>
          <a:ln w="19050" cap="flat" cmpd="sng">
            <a:solidFill>
              <a:schemeClr val="bg1"/>
            </a:solidFill>
            <a:prstDash val="solid"/>
            <a:miter lim="8000"/>
            <a:headEnd type="none" w="sm" len="sm"/>
            <a:tailEnd type="none" w="sm" len="sm"/>
          </a:ln>
        </p:spPr>
        <p:txBody>
          <a:bodyPr/>
          <a:lstStyle/>
          <a:p>
            <a:endParaRPr lang="en-US" sz="1200"/>
          </a:p>
        </p:txBody>
      </p:sp>
      <p:sp>
        <p:nvSpPr>
          <p:cNvPr id="19" name="Google Shape;636;p24">
            <a:extLst>
              <a:ext uri="{FF2B5EF4-FFF2-40B4-BE49-F238E27FC236}">
                <a16:creationId xmlns:a16="http://schemas.microsoft.com/office/drawing/2014/main" id="{1F0BA37B-9AFC-4606-B691-40FC55794F61}"/>
              </a:ext>
            </a:extLst>
          </p:cNvPr>
          <p:cNvSpPr/>
          <p:nvPr/>
        </p:nvSpPr>
        <p:spPr>
          <a:xfrm>
            <a:off x="2891832" y="4998792"/>
            <a:ext cx="1455921" cy="403376"/>
          </a:xfrm>
          <a:prstGeom prst="rect">
            <a:avLst/>
          </a:prstGeom>
          <a:noFill/>
          <a:ln>
            <a:noFill/>
          </a:ln>
        </p:spPr>
        <p:txBody>
          <a:bodyPr spcFirstLastPara="1" wrap="square" lIns="90000" tIns="45000" rIns="90000" bIns="45000" anchor="t" anchorCtr="0">
            <a:noAutofit/>
          </a:bodyPr>
          <a:lstStyle/>
          <a:p>
            <a:pPr algn="ctr"/>
            <a:r>
              <a:rPr lang="en-US" sz="1200">
                <a:solidFill>
                  <a:schemeClr val="bg1"/>
                </a:solidFill>
                <a:latin typeface="Georgia"/>
                <a:ea typeface="Georgia"/>
                <a:cs typeface="Georgia"/>
                <a:sym typeface="Georgia"/>
              </a:rPr>
              <a:t>100% Taxable when comes out</a:t>
            </a:r>
            <a:endParaRPr sz="1200">
              <a:solidFill>
                <a:schemeClr val="bg1"/>
              </a:solidFill>
            </a:endParaRPr>
          </a:p>
        </p:txBody>
      </p:sp>
      <p:sp>
        <p:nvSpPr>
          <p:cNvPr id="20" name="Google Shape;637;p24">
            <a:extLst>
              <a:ext uri="{FF2B5EF4-FFF2-40B4-BE49-F238E27FC236}">
                <a16:creationId xmlns:a16="http://schemas.microsoft.com/office/drawing/2014/main" id="{FFC60B02-AB0F-BF12-7B96-9D460FBC1497}"/>
              </a:ext>
            </a:extLst>
          </p:cNvPr>
          <p:cNvSpPr/>
          <p:nvPr/>
        </p:nvSpPr>
        <p:spPr>
          <a:xfrm>
            <a:off x="2885958" y="3315478"/>
            <a:ext cx="1424473" cy="71873"/>
          </a:xfrm>
          <a:custGeom>
            <a:avLst/>
            <a:gdLst/>
            <a:ahLst/>
            <a:cxnLst/>
            <a:rect l="l" t="t" r="r" b="b"/>
            <a:pathLst>
              <a:path w="4571" h="1" extrusionOk="0">
                <a:moveTo>
                  <a:pt x="0" y="0"/>
                </a:moveTo>
                <a:lnTo>
                  <a:pt x="4570" y="0"/>
                </a:lnTo>
              </a:path>
            </a:pathLst>
          </a:custGeom>
          <a:noFill/>
          <a:ln w="28575" cap="flat" cmpd="sng">
            <a:solidFill>
              <a:schemeClr val="bg1"/>
            </a:solidFill>
            <a:prstDash val="solid"/>
            <a:miter lim="8000"/>
            <a:headEnd type="none" w="sm" len="sm"/>
            <a:tailEnd type="none" w="sm" len="sm"/>
          </a:ln>
        </p:spPr>
        <p:txBody>
          <a:bodyPr/>
          <a:lstStyle/>
          <a:p>
            <a:endParaRPr lang="en-US" sz="1200"/>
          </a:p>
        </p:txBody>
      </p:sp>
      <p:sp>
        <p:nvSpPr>
          <p:cNvPr id="614" name="Google Shape;614;p24"/>
          <p:cNvSpPr/>
          <p:nvPr/>
        </p:nvSpPr>
        <p:spPr>
          <a:xfrm>
            <a:off x="170263" y="4229550"/>
            <a:ext cx="2037959" cy="917609"/>
          </a:xfrm>
          <a:prstGeom prst="wedgeRoundRectCallout">
            <a:avLst>
              <a:gd name="adj1" fmla="val 39299"/>
              <a:gd name="adj2" fmla="val 90650"/>
              <a:gd name="adj3" fmla="val 16667"/>
            </a:avLst>
          </a:prstGeom>
          <a:solidFill>
            <a:srgbClr val="4F6128"/>
          </a:solidFill>
          <a:ln>
            <a:noFill/>
          </a:ln>
        </p:spPr>
        <p:txBody>
          <a:bodyPr spcFirstLastPara="1" wrap="square" lIns="90000" tIns="45000" rIns="90000" bIns="45000" anchor="ctr" anchorCtr="0">
            <a:noAutofit/>
          </a:bodyPr>
          <a:lstStyle/>
          <a:p>
            <a:pPr algn="ctr"/>
            <a:r>
              <a:rPr lang="en-US" sz="1200">
                <a:solidFill>
                  <a:srgbClr val="FFFFFF"/>
                </a:solidFill>
                <a:latin typeface="Georgia"/>
                <a:ea typeface="Georgia"/>
                <a:cs typeface="Georgia"/>
                <a:sym typeface="Georgia"/>
              </a:rPr>
              <a:t>Foundation Of Financial Home Is Your Ability To Earn Income</a:t>
            </a:r>
            <a:endParaRPr sz="1200">
              <a:solidFill>
                <a:srgbClr val="000000"/>
              </a:solidFill>
              <a:latin typeface="Arial"/>
              <a:ea typeface="Arial"/>
              <a:cs typeface="Arial"/>
              <a:sym typeface="Arial"/>
            </a:endParaRPr>
          </a:p>
        </p:txBody>
      </p:sp>
      <p:sp>
        <p:nvSpPr>
          <p:cNvPr id="630" name="Google Shape;630;p24"/>
          <p:cNvSpPr/>
          <p:nvPr/>
        </p:nvSpPr>
        <p:spPr>
          <a:xfrm>
            <a:off x="552419" y="2219533"/>
            <a:ext cx="1124000" cy="742000"/>
          </a:xfrm>
          <a:prstGeom prst="wedgeRoundRectCallout">
            <a:avLst>
              <a:gd name="adj1" fmla="val 46569"/>
              <a:gd name="adj2" fmla="val 90750"/>
              <a:gd name="adj3" fmla="val 16667"/>
            </a:avLst>
          </a:prstGeom>
          <a:solidFill>
            <a:srgbClr val="0C0C0C"/>
          </a:solidFill>
          <a:ln w="19050" cap="flat" cmpd="sng">
            <a:solidFill>
              <a:srgbClr val="FFC000"/>
            </a:solidFill>
            <a:prstDash val="solid"/>
            <a:round/>
            <a:headEnd type="none" w="sm" len="sm"/>
            <a:tailEnd type="none" w="sm" len="sm"/>
          </a:ln>
        </p:spPr>
        <p:txBody>
          <a:bodyPr spcFirstLastPara="1" wrap="square" lIns="90000" tIns="45000" rIns="90000" bIns="45000" anchor="ctr" anchorCtr="0">
            <a:noAutofit/>
          </a:bodyPr>
          <a:lstStyle/>
          <a:p>
            <a:pPr algn="ctr"/>
            <a:r>
              <a:rPr lang="en-US" sz="1200">
                <a:solidFill>
                  <a:srgbClr val="FFFFFF"/>
                </a:solidFill>
                <a:latin typeface="Georgia"/>
                <a:ea typeface="Georgia"/>
                <a:cs typeface="Georgia"/>
                <a:sym typeface="Georgia"/>
              </a:rPr>
              <a:t>Once Paid Off</a:t>
            </a:r>
            <a:endParaRPr sz="1200">
              <a:solidFill>
                <a:srgbClr val="000000"/>
              </a:solidFill>
              <a:latin typeface="Arial"/>
              <a:ea typeface="Arial"/>
              <a:cs typeface="Arial"/>
              <a:sym typeface="Arial"/>
            </a:endParaRPr>
          </a:p>
        </p:txBody>
      </p:sp>
      <p:sp>
        <p:nvSpPr>
          <p:cNvPr id="21" name="Google Shape;638;p24">
            <a:extLst>
              <a:ext uri="{FF2B5EF4-FFF2-40B4-BE49-F238E27FC236}">
                <a16:creationId xmlns:a16="http://schemas.microsoft.com/office/drawing/2014/main" id="{222CD310-83C1-86CD-FCED-C5F61092865D}"/>
              </a:ext>
            </a:extLst>
          </p:cNvPr>
          <p:cNvSpPr/>
          <p:nvPr/>
        </p:nvSpPr>
        <p:spPr>
          <a:xfrm>
            <a:off x="5470323" y="2104195"/>
            <a:ext cx="1124000" cy="742000"/>
          </a:xfrm>
          <a:prstGeom prst="wedgeRoundRectCallout">
            <a:avLst>
              <a:gd name="adj1" fmla="val -55865"/>
              <a:gd name="adj2" fmla="val 81026"/>
              <a:gd name="adj3" fmla="val 16667"/>
            </a:avLst>
          </a:prstGeom>
          <a:solidFill>
            <a:srgbClr val="D5D4D6"/>
          </a:solidFill>
          <a:ln w="19050" cap="flat" cmpd="sng">
            <a:solidFill>
              <a:srgbClr val="0F243E"/>
            </a:solidFill>
            <a:prstDash val="solid"/>
            <a:round/>
            <a:headEnd type="none" w="sm" len="sm"/>
            <a:tailEnd type="none" w="sm" len="sm"/>
          </a:ln>
        </p:spPr>
        <p:txBody>
          <a:bodyPr spcFirstLastPara="1" wrap="square" lIns="90000" tIns="45000" rIns="90000" bIns="45000" anchor="ctr" anchorCtr="0">
            <a:noAutofit/>
          </a:bodyPr>
          <a:lstStyle/>
          <a:p>
            <a:pPr algn="ctr"/>
            <a:r>
              <a:rPr lang="en-US" sz="1333">
                <a:solidFill>
                  <a:srgbClr val="0C0C0C"/>
                </a:solidFill>
                <a:latin typeface="Georgia"/>
                <a:ea typeface="Georgia"/>
                <a:cs typeface="Georgia"/>
                <a:sym typeface="Georgia"/>
              </a:rPr>
              <a:t>T.W.O</a:t>
            </a:r>
            <a:endParaRPr sz="1333">
              <a:solidFill>
                <a:srgbClr val="0C0C0C"/>
              </a:solidFill>
              <a:latin typeface="Arial"/>
              <a:ea typeface="Arial"/>
              <a:cs typeface="Arial"/>
              <a:sym typeface="Arial"/>
            </a:endParaRPr>
          </a:p>
        </p:txBody>
      </p:sp>
      <p:sp>
        <p:nvSpPr>
          <p:cNvPr id="22" name="Google Shape;655;p24">
            <a:extLst>
              <a:ext uri="{FF2B5EF4-FFF2-40B4-BE49-F238E27FC236}">
                <a16:creationId xmlns:a16="http://schemas.microsoft.com/office/drawing/2014/main" id="{55925865-0941-DBBA-5EDA-170DDEDA2B62}"/>
              </a:ext>
            </a:extLst>
          </p:cNvPr>
          <p:cNvSpPr/>
          <p:nvPr/>
        </p:nvSpPr>
        <p:spPr>
          <a:xfrm>
            <a:off x="4237273" y="3961919"/>
            <a:ext cx="922081" cy="802640"/>
          </a:xfrm>
          <a:prstGeom prst="wedgeRoundRectCallout">
            <a:avLst>
              <a:gd name="adj1" fmla="val 36160"/>
              <a:gd name="adj2" fmla="val 71972"/>
              <a:gd name="adj3" fmla="val 16667"/>
            </a:avLst>
          </a:prstGeom>
          <a:solidFill>
            <a:srgbClr val="17365D"/>
          </a:solidFill>
          <a:ln w="19050" cap="flat" cmpd="sng">
            <a:solidFill>
              <a:srgbClr val="D5D0B5"/>
            </a:solidFill>
            <a:prstDash val="solid"/>
            <a:round/>
            <a:headEnd type="none" w="sm" len="sm"/>
            <a:tailEnd type="none" w="sm" len="sm"/>
          </a:ln>
        </p:spPr>
        <p:txBody>
          <a:bodyPr spcFirstLastPara="1" wrap="square" lIns="90000" tIns="45000" rIns="90000" bIns="45000" anchor="ctr" anchorCtr="0">
            <a:noAutofit/>
          </a:bodyPr>
          <a:lstStyle/>
          <a:p>
            <a:pPr algn="ctr"/>
            <a:r>
              <a:rPr lang="en-US" sz="800">
                <a:solidFill>
                  <a:srgbClr val="FFFFFF"/>
                </a:solidFill>
                <a:latin typeface="Georgia"/>
                <a:ea typeface="Georgia"/>
                <a:cs typeface="Georgia"/>
                <a:sym typeface="Georgia"/>
              </a:rPr>
              <a:t>Access         </a:t>
            </a:r>
            <a:r>
              <a:rPr lang="en-US" sz="800">
                <a:solidFill>
                  <a:srgbClr val="FFC000"/>
                </a:solidFill>
                <a:latin typeface="Georgia"/>
                <a:ea typeface="Georgia"/>
                <a:cs typeface="Georgia"/>
                <a:sym typeface="Georgia"/>
              </a:rPr>
              <a:t>Tax Free</a:t>
            </a:r>
            <a:r>
              <a:rPr lang="en-US" sz="800">
                <a:solidFill>
                  <a:srgbClr val="FFFFFF"/>
                </a:solidFill>
                <a:latin typeface="Georgia"/>
                <a:ea typeface="Georgia"/>
                <a:cs typeface="Georgia"/>
                <a:sym typeface="Georgia"/>
              </a:rPr>
              <a:t> But Only Be Used For First Time Home Down Payment </a:t>
            </a:r>
            <a:endParaRPr sz="800">
              <a:solidFill>
                <a:srgbClr val="000000"/>
              </a:solidFill>
              <a:sym typeface="Arial"/>
            </a:endParaRPr>
          </a:p>
        </p:txBody>
      </p:sp>
      <p:sp>
        <p:nvSpPr>
          <p:cNvPr id="669" name="Google Shape;669;p24"/>
          <p:cNvSpPr/>
          <p:nvPr/>
        </p:nvSpPr>
        <p:spPr>
          <a:xfrm>
            <a:off x="1467680" y="2971649"/>
            <a:ext cx="3087105" cy="331991"/>
          </a:xfrm>
          <a:prstGeom prst="rect">
            <a:avLst/>
          </a:prstGeom>
          <a:solidFill>
            <a:srgbClr val="726554"/>
          </a:solidFill>
          <a:ln>
            <a:noFill/>
          </a:ln>
        </p:spPr>
        <p:txBody>
          <a:bodyPr spcFirstLastPara="1" wrap="square" lIns="90000" tIns="45000" rIns="90000" bIns="45000" anchor="t" anchorCtr="0">
            <a:noAutofit/>
          </a:bodyPr>
          <a:lstStyle/>
          <a:p>
            <a:pPr algn="ctr"/>
            <a:r>
              <a:rPr lang="en-US" sz="1200">
                <a:solidFill>
                  <a:schemeClr val="lt1"/>
                </a:solidFill>
                <a:latin typeface="Georgia"/>
                <a:ea typeface="Georgia"/>
                <a:cs typeface="Georgia"/>
                <a:sym typeface="Georgia"/>
              </a:rPr>
              <a:t>Majority People put money in these 2 only</a:t>
            </a:r>
            <a:endParaRPr sz="1200">
              <a:solidFill>
                <a:schemeClr val="lt1"/>
              </a:solidFill>
              <a:latin typeface="Arial"/>
              <a:ea typeface="Arial"/>
              <a:cs typeface="Arial"/>
              <a:sym typeface="Arial"/>
            </a:endParaRPr>
          </a:p>
        </p:txBody>
      </p:sp>
      <p:sp>
        <p:nvSpPr>
          <p:cNvPr id="668" name="Google Shape;668;p24"/>
          <p:cNvSpPr/>
          <p:nvPr/>
        </p:nvSpPr>
        <p:spPr>
          <a:xfrm>
            <a:off x="1544007" y="2622531"/>
            <a:ext cx="8985638" cy="320306"/>
          </a:xfrm>
          <a:prstGeom prst="rect">
            <a:avLst/>
          </a:prstGeom>
          <a:solidFill>
            <a:srgbClr val="726554"/>
          </a:solidFill>
          <a:ln>
            <a:noFill/>
          </a:ln>
        </p:spPr>
        <p:txBody>
          <a:bodyPr spcFirstLastPara="1" wrap="square" lIns="90000" tIns="45000" rIns="90000" bIns="45000" anchor="t" anchorCtr="0">
            <a:noAutofit/>
          </a:bodyPr>
          <a:lstStyle/>
          <a:p>
            <a:pPr algn="ctr"/>
            <a:r>
              <a:rPr lang="en-US" sz="1600">
                <a:solidFill>
                  <a:schemeClr val="lt1"/>
                </a:solidFill>
                <a:latin typeface="Georgia"/>
                <a:ea typeface="Georgia"/>
                <a:cs typeface="Georgia"/>
                <a:sym typeface="Georgia"/>
              </a:rPr>
              <a:t>Few People Take Benefit of All This</a:t>
            </a:r>
            <a:endParaRPr sz="1600">
              <a:solidFill>
                <a:schemeClr val="lt1"/>
              </a:solidFill>
              <a:sym typeface="Arial"/>
            </a:endParaRPr>
          </a:p>
        </p:txBody>
      </p:sp>
      <p:sp>
        <p:nvSpPr>
          <p:cNvPr id="3" name="Google Shape;681;p24">
            <a:extLst>
              <a:ext uri="{FF2B5EF4-FFF2-40B4-BE49-F238E27FC236}">
                <a16:creationId xmlns:a16="http://schemas.microsoft.com/office/drawing/2014/main" id="{9C5AC9F1-6216-7508-EC42-AB5A7D319302}"/>
              </a:ext>
            </a:extLst>
          </p:cNvPr>
          <p:cNvSpPr/>
          <p:nvPr/>
        </p:nvSpPr>
        <p:spPr>
          <a:xfrm>
            <a:off x="-15147" y="-4198984"/>
            <a:ext cx="12218986" cy="11056984"/>
          </a:xfrm>
          <a:prstGeom prst="rect">
            <a:avLst/>
          </a:prstGeom>
          <a:solidFill>
            <a:srgbClr val="0D0D0D">
              <a:alpha val="89803"/>
            </a:srgbClr>
          </a:solidFill>
          <a:ln w="25400" cap="flat" cmpd="sng">
            <a:solidFill>
              <a:srgbClr val="FFC000"/>
            </a:solidFill>
            <a:prstDash val="solid"/>
            <a:round/>
            <a:headEnd type="none" w="sm" len="sm"/>
            <a:tailEnd type="none" w="sm" len="sm"/>
          </a:ln>
        </p:spPr>
        <p:txBody>
          <a:bodyPr spcFirstLastPara="1" wrap="square" lIns="60950" tIns="30467" rIns="60950" bIns="30467" anchor="ctr" anchorCtr="0">
            <a:noAutofit/>
          </a:bodyPr>
          <a:lstStyle/>
          <a:p>
            <a:pPr algn="ctr"/>
            <a:endParaRPr sz="933">
              <a:solidFill>
                <a:schemeClr val="lt1"/>
              </a:solidFill>
              <a:latin typeface="Arial"/>
              <a:ea typeface="Arial"/>
              <a:cs typeface="Arial"/>
              <a:sym typeface="Arial"/>
            </a:endParaRPr>
          </a:p>
        </p:txBody>
      </p:sp>
      <p:sp>
        <p:nvSpPr>
          <p:cNvPr id="4" name="Google Shape;682;p24">
            <a:extLst>
              <a:ext uri="{FF2B5EF4-FFF2-40B4-BE49-F238E27FC236}">
                <a16:creationId xmlns:a16="http://schemas.microsoft.com/office/drawing/2014/main" id="{9859B9AE-5722-888E-0632-F00C49A68EC4}"/>
              </a:ext>
            </a:extLst>
          </p:cNvPr>
          <p:cNvSpPr/>
          <p:nvPr/>
        </p:nvSpPr>
        <p:spPr>
          <a:xfrm>
            <a:off x="440618" y="623049"/>
            <a:ext cx="10881920" cy="1474800"/>
          </a:xfrm>
          <a:prstGeom prst="rect">
            <a:avLst/>
          </a:prstGeom>
          <a:noFill/>
          <a:ln>
            <a:noFill/>
          </a:ln>
        </p:spPr>
        <p:txBody>
          <a:bodyPr spcFirstLastPara="1" wrap="square" lIns="90000" tIns="45000" rIns="90000" bIns="45000" anchor="ctr" anchorCtr="0">
            <a:noAutofit/>
          </a:bodyPr>
          <a:lstStyle/>
          <a:p>
            <a:pPr algn="ctr"/>
            <a:r>
              <a:rPr lang="en-US" sz="4000">
                <a:solidFill>
                  <a:srgbClr val="FFFFFF"/>
                </a:solidFill>
                <a:latin typeface="Georgia"/>
                <a:ea typeface="Georgia"/>
                <a:cs typeface="Georgia"/>
                <a:sym typeface="Georgia"/>
              </a:rPr>
              <a:t>After Understanding This,</a:t>
            </a:r>
            <a:endParaRPr sz="1200"/>
          </a:p>
          <a:p>
            <a:pPr algn="ctr"/>
            <a:r>
              <a:rPr lang="en-US" sz="4000">
                <a:solidFill>
                  <a:srgbClr val="FFFFFF"/>
                </a:solidFill>
                <a:latin typeface="Georgia"/>
                <a:ea typeface="Georgia"/>
                <a:cs typeface="Georgia"/>
                <a:sym typeface="Georgia"/>
              </a:rPr>
              <a:t>What Do You Think Is Most Important for</a:t>
            </a:r>
            <a:endParaRPr sz="1200"/>
          </a:p>
          <a:p>
            <a:pPr algn="ctr"/>
            <a:r>
              <a:rPr lang="en-US" sz="4000">
                <a:solidFill>
                  <a:srgbClr val="FFFFFF"/>
                </a:solidFill>
                <a:latin typeface="Georgia"/>
                <a:ea typeface="Georgia"/>
                <a:cs typeface="Georgia"/>
                <a:sym typeface="Georgia"/>
              </a:rPr>
              <a:t>your family?</a:t>
            </a:r>
            <a:endParaRPr sz="4000">
              <a:solidFill>
                <a:srgbClr val="000000"/>
              </a:solidFill>
              <a:latin typeface="Arial"/>
              <a:ea typeface="Arial"/>
              <a:cs typeface="Arial"/>
              <a:sym typeface="Arial"/>
            </a:endParaRPr>
          </a:p>
        </p:txBody>
      </p:sp>
      <p:sp>
        <p:nvSpPr>
          <p:cNvPr id="5" name="Google Shape;683;p24">
            <a:extLst>
              <a:ext uri="{FF2B5EF4-FFF2-40B4-BE49-F238E27FC236}">
                <a16:creationId xmlns:a16="http://schemas.microsoft.com/office/drawing/2014/main" id="{9E1F284E-C0D2-73C1-1A6C-1A1269765532}"/>
              </a:ext>
            </a:extLst>
          </p:cNvPr>
          <p:cNvSpPr/>
          <p:nvPr/>
        </p:nvSpPr>
        <p:spPr>
          <a:xfrm>
            <a:off x="4386841" y="2720200"/>
            <a:ext cx="3406519" cy="1661037"/>
          </a:xfrm>
          <a:custGeom>
            <a:avLst/>
            <a:gdLst/>
            <a:ahLst/>
            <a:cxnLst/>
            <a:rect l="l" t="t" r="r" b="b"/>
            <a:pathLst>
              <a:path w="10572" h="4616" extrusionOk="0">
                <a:moveTo>
                  <a:pt x="769" y="0"/>
                </a:moveTo>
                <a:cubicBezTo>
                  <a:pt x="384" y="0"/>
                  <a:pt x="0" y="384"/>
                  <a:pt x="0" y="769"/>
                </a:cubicBezTo>
                <a:lnTo>
                  <a:pt x="0" y="3845"/>
                </a:lnTo>
                <a:cubicBezTo>
                  <a:pt x="0" y="4230"/>
                  <a:pt x="384" y="4615"/>
                  <a:pt x="769" y="4615"/>
                </a:cubicBezTo>
                <a:lnTo>
                  <a:pt x="9801" y="4615"/>
                </a:lnTo>
                <a:cubicBezTo>
                  <a:pt x="10186" y="4615"/>
                  <a:pt x="10571" y="4230"/>
                  <a:pt x="10571" y="3845"/>
                </a:cubicBezTo>
                <a:lnTo>
                  <a:pt x="10571" y="769"/>
                </a:lnTo>
                <a:cubicBezTo>
                  <a:pt x="10571" y="384"/>
                  <a:pt x="10186" y="0"/>
                  <a:pt x="9801" y="0"/>
                </a:cubicBezTo>
                <a:lnTo>
                  <a:pt x="769" y="0"/>
                </a:lnTo>
              </a:path>
            </a:pathLst>
          </a:custGeom>
          <a:solidFill>
            <a:srgbClr val="BF9000">
              <a:alpha val="89411"/>
            </a:srgbClr>
          </a:solidFill>
          <a:ln w="38100" cap="flat" cmpd="sng">
            <a:solidFill>
              <a:srgbClr val="D5D0B5"/>
            </a:solidFill>
            <a:prstDash val="solid"/>
            <a:round/>
            <a:headEnd type="none" w="sm" len="sm"/>
            <a:tailEnd type="none" w="sm" len="sm"/>
          </a:ln>
        </p:spPr>
        <p:txBody>
          <a:bodyPr spcFirstLastPara="1" wrap="square" lIns="90000" tIns="45000" rIns="90000" bIns="45000" anchor="ctr" anchorCtr="0">
            <a:noAutofit/>
          </a:bodyPr>
          <a:lstStyle/>
          <a:p>
            <a:pPr algn="ctr"/>
            <a:r>
              <a:rPr lang="en-US" sz="3600">
                <a:solidFill>
                  <a:srgbClr val="FFFFFF"/>
                </a:solidFill>
                <a:latin typeface="Georgia"/>
                <a:ea typeface="Georgia"/>
                <a:cs typeface="Georgia"/>
                <a:sym typeface="Georgia"/>
              </a:rPr>
              <a:t>Pillars</a:t>
            </a:r>
            <a:endParaRPr sz="3600">
              <a:solidFill>
                <a:srgbClr val="000000"/>
              </a:solidFill>
              <a:latin typeface="Arial"/>
              <a:ea typeface="Arial"/>
              <a:cs typeface="Arial"/>
              <a:sym typeface="Arial"/>
            </a:endParaRPr>
          </a:p>
          <a:p>
            <a:pPr algn="ctr"/>
            <a:r>
              <a:rPr lang="en-US" sz="2400">
                <a:solidFill>
                  <a:srgbClr val="000000"/>
                </a:solidFill>
                <a:latin typeface="Georgia"/>
                <a:ea typeface="Georgia"/>
                <a:cs typeface="Georgia"/>
                <a:sym typeface="Georgia"/>
              </a:rPr>
              <a:t>(Saving Vehicles)</a:t>
            </a:r>
            <a:endParaRPr sz="2400">
              <a:solidFill>
                <a:srgbClr val="000000"/>
              </a:solidFill>
              <a:latin typeface="Arial"/>
              <a:ea typeface="Arial"/>
              <a:cs typeface="Arial"/>
              <a:sym typeface="Arial"/>
            </a:endParaRPr>
          </a:p>
        </p:txBody>
      </p:sp>
      <p:sp>
        <p:nvSpPr>
          <p:cNvPr id="6" name="Google Shape;684;p24">
            <a:extLst>
              <a:ext uri="{FF2B5EF4-FFF2-40B4-BE49-F238E27FC236}">
                <a16:creationId xmlns:a16="http://schemas.microsoft.com/office/drawing/2014/main" id="{64F91994-A953-2106-1FBC-DB954B7E8442}"/>
              </a:ext>
            </a:extLst>
          </p:cNvPr>
          <p:cNvSpPr/>
          <p:nvPr/>
        </p:nvSpPr>
        <p:spPr>
          <a:xfrm>
            <a:off x="8438280" y="2697521"/>
            <a:ext cx="3406513" cy="1655639"/>
          </a:xfrm>
          <a:custGeom>
            <a:avLst/>
            <a:gdLst/>
            <a:ahLst/>
            <a:cxnLst/>
            <a:rect l="l" t="t" r="r" b="b"/>
            <a:pathLst>
              <a:path w="10571" h="4601" extrusionOk="0">
                <a:moveTo>
                  <a:pt x="766" y="0"/>
                </a:moveTo>
                <a:cubicBezTo>
                  <a:pt x="383" y="0"/>
                  <a:pt x="0" y="383"/>
                  <a:pt x="0" y="766"/>
                </a:cubicBezTo>
                <a:lnTo>
                  <a:pt x="0" y="3833"/>
                </a:lnTo>
                <a:cubicBezTo>
                  <a:pt x="0" y="4216"/>
                  <a:pt x="383" y="4600"/>
                  <a:pt x="766" y="4600"/>
                </a:cubicBezTo>
                <a:lnTo>
                  <a:pt x="9804" y="4600"/>
                </a:lnTo>
                <a:cubicBezTo>
                  <a:pt x="10187" y="4600"/>
                  <a:pt x="10570" y="4216"/>
                  <a:pt x="10570" y="3833"/>
                </a:cubicBezTo>
                <a:lnTo>
                  <a:pt x="10570" y="766"/>
                </a:lnTo>
                <a:cubicBezTo>
                  <a:pt x="10570" y="383"/>
                  <a:pt x="10187" y="0"/>
                  <a:pt x="9804" y="0"/>
                </a:cubicBezTo>
                <a:lnTo>
                  <a:pt x="766" y="0"/>
                </a:lnTo>
              </a:path>
            </a:pathLst>
          </a:custGeom>
          <a:solidFill>
            <a:srgbClr val="56C49D">
              <a:alpha val="89411"/>
            </a:srgbClr>
          </a:solidFill>
          <a:ln w="38100" cap="flat" cmpd="sng">
            <a:solidFill>
              <a:srgbClr val="D5D0B5"/>
            </a:solidFill>
            <a:prstDash val="solid"/>
            <a:round/>
            <a:headEnd type="none" w="sm" len="sm"/>
            <a:tailEnd type="none" w="sm" len="sm"/>
          </a:ln>
        </p:spPr>
        <p:txBody>
          <a:bodyPr spcFirstLastPara="1" wrap="square" lIns="90000" tIns="45000" rIns="90000" bIns="45000" anchor="ctr" anchorCtr="0">
            <a:noAutofit/>
          </a:bodyPr>
          <a:lstStyle/>
          <a:p>
            <a:pPr algn="ctr"/>
            <a:r>
              <a:rPr lang="en-US" sz="3600">
                <a:solidFill>
                  <a:srgbClr val="FFFFFF"/>
                </a:solidFill>
                <a:latin typeface="Georgia"/>
                <a:ea typeface="Georgia"/>
                <a:cs typeface="Georgia"/>
                <a:sym typeface="Georgia"/>
              </a:rPr>
              <a:t>Roof</a:t>
            </a:r>
            <a:r>
              <a:rPr lang="en-US" sz="4000">
                <a:solidFill>
                  <a:srgbClr val="FFFFFF"/>
                </a:solidFill>
                <a:latin typeface="Georgia"/>
                <a:ea typeface="Georgia"/>
                <a:cs typeface="Georgia"/>
                <a:sym typeface="Georgia"/>
              </a:rPr>
              <a:t> </a:t>
            </a:r>
            <a:endParaRPr sz="4000">
              <a:solidFill>
                <a:srgbClr val="000000"/>
              </a:solidFill>
              <a:latin typeface="Arial"/>
              <a:ea typeface="Arial"/>
              <a:cs typeface="Arial"/>
              <a:sym typeface="Arial"/>
            </a:endParaRPr>
          </a:p>
          <a:p>
            <a:pPr algn="ctr"/>
            <a:r>
              <a:rPr lang="en-US" sz="1867">
                <a:solidFill>
                  <a:srgbClr val="000000"/>
                </a:solidFill>
                <a:latin typeface="Georgia"/>
                <a:ea typeface="Georgia"/>
                <a:cs typeface="Georgia"/>
                <a:sym typeface="Georgia"/>
              </a:rPr>
              <a:t>(Efficiencies &amp; Estate Planning)</a:t>
            </a:r>
            <a:endParaRPr sz="1867">
              <a:solidFill>
                <a:srgbClr val="000000"/>
              </a:solidFill>
              <a:latin typeface="Arial"/>
              <a:ea typeface="Arial"/>
              <a:cs typeface="Arial"/>
              <a:sym typeface="Arial"/>
            </a:endParaRPr>
          </a:p>
        </p:txBody>
      </p:sp>
      <p:sp>
        <p:nvSpPr>
          <p:cNvPr id="7" name="Google Shape;685;p24">
            <a:extLst>
              <a:ext uri="{FF2B5EF4-FFF2-40B4-BE49-F238E27FC236}">
                <a16:creationId xmlns:a16="http://schemas.microsoft.com/office/drawing/2014/main" id="{E2D3D248-8F0F-517E-29E4-292584D02DA6}"/>
              </a:ext>
            </a:extLst>
          </p:cNvPr>
          <p:cNvSpPr/>
          <p:nvPr/>
        </p:nvSpPr>
        <p:spPr>
          <a:xfrm>
            <a:off x="352681" y="2683121"/>
            <a:ext cx="3406519" cy="1669673"/>
          </a:xfrm>
          <a:custGeom>
            <a:avLst/>
            <a:gdLst/>
            <a:ahLst/>
            <a:cxnLst/>
            <a:rect l="l" t="t" r="r" b="b"/>
            <a:pathLst>
              <a:path w="10572" h="4640" extrusionOk="0">
                <a:moveTo>
                  <a:pt x="773" y="0"/>
                </a:moveTo>
                <a:cubicBezTo>
                  <a:pt x="386" y="0"/>
                  <a:pt x="0" y="386"/>
                  <a:pt x="0" y="773"/>
                </a:cubicBezTo>
                <a:lnTo>
                  <a:pt x="0" y="3865"/>
                </a:lnTo>
                <a:cubicBezTo>
                  <a:pt x="0" y="4252"/>
                  <a:pt x="386" y="4639"/>
                  <a:pt x="773" y="4639"/>
                </a:cubicBezTo>
                <a:lnTo>
                  <a:pt x="9797" y="4639"/>
                </a:lnTo>
                <a:cubicBezTo>
                  <a:pt x="10184" y="4639"/>
                  <a:pt x="10571" y="4252"/>
                  <a:pt x="10571" y="3865"/>
                </a:cubicBezTo>
                <a:lnTo>
                  <a:pt x="10571" y="773"/>
                </a:lnTo>
                <a:cubicBezTo>
                  <a:pt x="10571" y="386"/>
                  <a:pt x="10184" y="0"/>
                  <a:pt x="9797" y="0"/>
                </a:cubicBezTo>
                <a:lnTo>
                  <a:pt x="773" y="0"/>
                </a:lnTo>
              </a:path>
            </a:pathLst>
          </a:custGeom>
          <a:solidFill>
            <a:srgbClr val="31859B">
              <a:alpha val="89411"/>
            </a:srgbClr>
          </a:solidFill>
          <a:ln w="38100" cap="flat" cmpd="sng">
            <a:solidFill>
              <a:srgbClr val="D5D0B5"/>
            </a:solidFill>
            <a:prstDash val="solid"/>
            <a:round/>
            <a:headEnd type="none" w="sm" len="sm"/>
            <a:tailEnd type="none" w="sm" len="sm"/>
          </a:ln>
        </p:spPr>
        <p:txBody>
          <a:bodyPr spcFirstLastPara="1" wrap="square" lIns="90000" tIns="45000" rIns="90000" bIns="45000" anchor="ctr" anchorCtr="0">
            <a:noAutofit/>
          </a:bodyPr>
          <a:lstStyle/>
          <a:p>
            <a:pPr algn="ctr"/>
            <a:r>
              <a:rPr lang="en-US" sz="3200">
                <a:solidFill>
                  <a:srgbClr val="FFFFFF"/>
                </a:solidFill>
                <a:latin typeface="Georgia"/>
                <a:ea typeface="Georgia"/>
                <a:cs typeface="Georgia"/>
                <a:sym typeface="Georgia"/>
              </a:rPr>
              <a:t>Building </a:t>
            </a:r>
            <a:endParaRPr sz="1200"/>
          </a:p>
          <a:p>
            <a:pPr algn="ctr"/>
            <a:r>
              <a:rPr lang="en-US" sz="3200">
                <a:solidFill>
                  <a:srgbClr val="FFFFFF"/>
                </a:solidFill>
                <a:latin typeface="Georgia"/>
                <a:ea typeface="Georgia"/>
                <a:cs typeface="Georgia"/>
                <a:sym typeface="Georgia"/>
              </a:rPr>
              <a:t>A Foundation</a:t>
            </a:r>
            <a:endParaRPr sz="3200">
              <a:solidFill>
                <a:srgbClr val="000000"/>
              </a:solidFill>
              <a:latin typeface="Arial"/>
              <a:ea typeface="Arial"/>
              <a:cs typeface="Arial"/>
              <a:sym typeface="Arial"/>
            </a:endParaRPr>
          </a:p>
          <a:p>
            <a:pPr algn="ctr"/>
            <a:r>
              <a:rPr lang="en-US" sz="2400">
                <a:solidFill>
                  <a:srgbClr val="000000"/>
                </a:solidFill>
                <a:latin typeface="Georgia"/>
                <a:ea typeface="Georgia"/>
                <a:cs typeface="Georgia"/>
                <a:sym typeface="Georgia"/>
              </a:rPr>
              <a:t>(Protecting Income)</a:t>
            </a:r>
            <a:endParaRPr sz="2400">
              <a:solidFill>
                <a:srgbClr val="000000"/>
              </a:solidFill>
              <a:latin typeface="Arial"/>
              <a:ea typeface="Arial"/>
              <a:cs typeface="Arial"/>
              <a:sym typeface="Arial"/>
            </a:endParaRPr>
          </a:p>
        </p:txBody>
      </p:sp>
      <p:sp>
        <p:nvSpPr>
          <p:cNvPr id="8" name="Google Shape;686;p24">
            <a:extLst>
              <a:ext uri="{FF2B5EF4-FFF2-40B4-BE49-F238E27FC236}">
                <a16:creationId xmlns:a16="http://schemas.microsoft.com/office/drawing/2014/main" id="{C50BEA45-4E95-78B2-1DEA-1FE4E0E76E4E}"/>
              </a:ext>
            </a:extLst>
          </p:cNvPr>
          <p:cNvSpPr txBox="1"/>
          <p:nvPr/>
        </p:nvSpPr>
        <p:spPr>
          <a:xfrm>
            <a:off x="5242560" y="4626013"/>
            <a:ext cx="1563253" cy="667347"/>
          </a:xfrm>
          <a:prstGeom prst="rect">
            <a:avLst/>
          </a:prstGeom>
          <a:noFill/>
          <a:ln>
            <a:noFill/>
          </a:ln>
        </p:spPr>
        <p:txBody>
          <a:bodyPr spcFirstLastPara="1" wrap="square" lIns="121900" tIns="121900" rIns="121900" bIns="121900" anchor="t" anchorCtr="0">
            <a:noAutofit/>
          </a:bodyPr>
          <a:lstStyle/>
          <a:p>
            <a:pPr algn="ctr"/>
            <a:r>
              <a:rPr lang="en-US" sz="2933" b="1">
                <a:solidFill>
                  <a:srgbClr val="EFEFEF"/>
                </a:solidFill>
                <a:latin typeface="Georgia"/>
                <a:ea typeface="Georgia"/>
                <a:cs typeface="Georgia"/>
                <a:sym typeface="Georgia"/>
              </a:rPr>
              <a:t>OR</a:t>
            </a:r>
            <a:endParaRPr sz="2933" b="1">
              <a:solidFill>
                <a:srgbClr val="EFEFEF"/>
              </a:solidFill>
              <a:latin typeface="Georgia"/>
              <a:ea typeface="Georgia"/>
              <a:cs typeface="Georgia"/>
              <a:sym typeface="Georgia"/>
            </a:endParaRPr>
          </a:p>
        </p:txBody>
      </p:sp>
      <p:sp>
        <p:nvSpPr>
          <p:cNvPr id="30" name="Google Shape;687;p24">
            <a:extLst>
              <a:ext uri="{FF2B5EF4-FFF2-40B4-BE49-F238E27FC236}">
                <a16:creationId xmlns:a16="http://schemas.microsoft.com/office/drawing/2014/main" id="{D4A5C49B-1EB7-51A4-A214-8BA2E6C8F000}"/>
              </a:ext>
            </a:extLst>
          </p:cNvPr>
          <p:cNvSpPr txBox="1"/>
          <p:nvPr/>
        </p:nvSpPr>
        <p:spPr>
          <a:xfrm>
            <a:off x="294669" y="5270157"/>
            <a:ext cx="11399491" cy="667347"/>
          </a:xfrm>
          <a:prstGeom prst="rect">
            <a:avLst/>
          </a:prstGeom>
          <a:noFill/>
          <a:ln>
            <a:noFill/>
          </a:ln>
        </p:spPr>
        <p:txBody>
          <a:bodyPr spcFirstLastPara="1" wrap="square" lIns="121900" tIns="121900" rIns="121900" bIns="121900" anchor="t" anchorCtr="0">
            <a:noAutofit/>
          </a:bodyPr>
          <a:lstStyle/>
          <a:p>
            <a:pPr algn="ctr"/>
            <a:r>
              <a:rPr lang="en-US" sz="2933" b="1">
                <a:solidFill>
                  <a:srgbClr val="EFEFEF"/>
                </a:solidFill>
                <a:latin typeface="Georgia"/>
                <a:ea typeface="Georgia"/>
                <a:cs typeface="Georgia"/>
                <a:sym typeface="Georgia"/>
              </a:rPr>
              <a:t>ALL OF THEM TOGETHER WITH</a:t>
            </a:r>
            <a:endParaRPr sz="1200"/>
          </a:p>
          <a:p>
            <a:pPr algn="ctr"/>
            <a:r>
              <a:rPr lang="en-US" sz="2933" b="1">
                <a:solidFill>
                  <a:srgbClr val="FFC000"/>
                </a:solidFill>
                <a:latin typeface="Georgia"/>
                <a:ea typeface="Georgia"/>
                <a:cs typeface="Georgia"/>
                <a:sym typeface="Georgia"/>
              </a:rPr>
              <a:t>UNIVERSAL LIFE &amp; WHOLE LIFE PLAN</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3"/>
                                        </p:tgtEl>
                                        <p:attrNameLst>
                                          <p:attrName>style.visibility</p:attrName>
                                        </p:attrNameLst>
                                      </p:cBhvr>
                                      <p:to>
                                        <p:strVal val="visible"/>
                                      </p:to>
                                    </p:set>
                                    <p:animEffect transition="in" filter="wipe(down)">
                                      <p:cBhvr>
                                        <p:cTn id="7" dur="500"/>
                                        <p:tgtEl>
                                          <p:spTgt spid="6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0"/>
                                        </p:tgtEl>
                                        <p:attrNameLst>
                                          <p:attrName>style.visibility</p:attrName>
                                        </p:attrNameLst>
                                      </p:cBhvr>
                                      <p:to>
                                        <p:strVal val="visible"/>
                                      </p:to>
                                    </p:set>
                                    <p:animEffect transition="in" filter="wipe(down)">
                                      <p:cBhvr>
                                        <p:cTn id="12" dur="500"/>
                                        <p:tgtEl>
                                          <p:spTgt spid="6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11"/>
                                        </p:tgtEl>
                                        <p:attrNameLst>
                                          <p:attrName>style.visibility</p:attrName>
                                        </p:attrNameLst>
                                      </p:cBhvr>
                                      <p:to>
                                        <p:strVal val="visible"/>
                                      </p:to>
                                    </p:set>
                                    <p:animEffect transition="in" filter="wipe(down)">
                                      <p:cBhvr>
                                        <p:cTn id="15" dur="500"/>
                                        <p:tgtEl>
                                          <p:spTgt spid="6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14"/>
                                        </p:tgtEl>
                                        <p:attrNameLst>
                                          <p:attrName>style.visibility</p:attrName>
                                        </p:attrNameLst>
                                      </p:cBhvr>
                                      <p:to>
                                        <p:strVal val="visible"/>
                                      </p:to>
                                    </p:set>
                                    <p:animEffect transition="in" filter="wipe(down)">
                                      <p:cBhvr>
                                        <p:cTn id="20" dur="500"/>
                                        <p:tgtEl>
                                          <p:spTgt spid="61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15"/>
                                        </p:tgtEl>
                                        <p:attrNameLst>
                                          <p:attrName>style.visibility</p:attrName>
                                        </p:attrNameLst>
                                      </p:cBhvr>
                                      <p:to>
                                        <p:strVal val="visible"/>
                                      </p:to>
                                    </p:set>
                                    <p:animEffect transition="in" filter="wipe(down)">
                                      <p:cBhvr>
                                        <p:cTn id="29" dur="500"/>
                                        <p:tgtEl>
                                          <p:spTgt spid="6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61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17"/>
                                        </p:tgtEl>
                                        <p:attrNameLst>
                                          <p:attrName>style.visibility</p:attrName>
                                        </p:attrNameLst>
                                      </p:cBhvr>
                                      <p:to>
                                        <p:strVal val="visible"/>
                                      </p:to>
                                    </p:set>
                                    <p:animEffect transition="in" filter="wipe(down)">
                                      <p:cBhvr>
                                        <p:cTn id="38" dur="500"/>
                                        <p:tgtEl>
                                          <p:spTgt spid="6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16"/>
                                        </p:tgtEl>
                                        <p:attrNameLst>
                                          <p:attrName>style.visibility</p:attrName>
                                        </p:attrNameLst>
                                      </p:cBhvr>
                                      <p:to>
                                        <p:strVal val="visible"/>
                                      </p:to>
                                    </p:set>
                                    <p:animEffect transition="in" filter="wipe(down)">
                                      <p:cBhvr>
                                        <p:cTn id="41" dur="500"/>
                                        <p:tgtEl>
                                          <p:spTgt spid="6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19"/>
                                        </p:tgtEl>
                                        <p:attrNameLst>
                                          <p:attrName>style.visibility</p:attrName>
                                        </p:attrNameLst>
                                      </p:cBhvr>
                                      <p:to>
                                        <p:strVal val="visible"/>
                                      </p:to>
                                    </p:set>
                                    <p:animEffect transition="in" filter="wipe(down)">
                                      <p:cBhvr>
                                        <p:cTn id="46" dur="500"/>
                                        <p:tgtEl>
                                          <p:spTgt spid="61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18"/>
                                        </p:tgtEl>
                                        <p:attrNameLst>
                                          <p:attrName>style.visibility</p:attrName>
                                        </p:attrNameLst>
                                      </p:cBhvr>
                                      <p:to>
                                        <p:strVal val="visible"/>
                                      </p:to>
                                    </p:set>
                                    <p:animEffect transition="in" filter="wipe(down)">
                                      <p:cBhvr>
                                        <p:cTn id="49" dur="500"/>
                                        <p:tgtEl>
                                          <p:spTgt spid="61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20"/>
                                        </p:tgtEl>
                                        <p:attrNameLst>
                                          <p:attrName>style.visibility</p:attrName>
                                        </p:attrNameLst>
                                      </p:cBhvr>
                                      <p:to>
                                        <p:strVal val="visible"/>
                                      </p:to>
                                    </p:set>
                                    <p:animEffect transition="in" filter="wipe(down)">
                                      <p:cBhvr>
                                        <p:cTn id="54" dur="500"/>
                                        <p:tgtEl>
                                          <p:spTgt spid="62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21"/>
                                        </p:tgtEl>
                                        <p:attrNameLst>
                                          <p:attrName>style.visibility</p:attrName>
                                        </p:attrNameLst>
                                      </p:cBhvr>
                                      <p:to>
                                        <p:strVal val="visible"/>
                                      </p:to>
                                    </p:set>
                                    <p:animEffect transition="in" filter="wipe(down)">
                                      <p:cBhvr>
                                        <p:cTn id="57" dur="500"/>
                                        <p:tgtEl>
                                          <p:spTgt spid="6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22"/>
                                        </p:tgtEl>
                                        <p:attrNameLst>
                                          <p:attrName>style.visibility</p:attrName>
                                        </p:attrNameLst>
                                      </p:cBhvr>
                                      <p:to>
                                        <p:strVal val="visible"/>
                                      </p:to>
                                    </p:set>
                                    <p:animEffect transition="in" filter="wipe(down)">
                                      <p:cBhvr>
                                        <p:cTn id="62" dur="500"/>
                                        <p:tgtEl>
                                          <p:spTgt spid="622"/>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62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00"/>
                                        <p:tgtEl>
                                          <p:spTgt spid="14"/>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500"/>
                                        <p:tgtEl>
                                          <p:spTgt spid="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down)">
                                      <p:cBhvr>
                                        <p:cTn id="77" dur="5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down)">
                                      <p:cBhvr>
                                        <p:cTn id="82" dur="500"/>
                                        <p:tgtEl>
                                          <p:spTgt spid="1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down)">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630"/>
                                        </p:tgtEl>
                                        <p:attrNameLst>
                                          <p:attrName>style.visibility</p:attrName>
                                        </p:attrNameLst>
                                      </p:cBhvr>
                                      <p:to>
                                        <p:strVal val="visible"/>
                                      </p:to>
                                    </p:set>
                                    <p:animEffect transition="in" filter="wipe(down)">
                                      <p:cBhvr>
                                        <p:cTn id="90" dur="500"/>
                                        <p:tgtEl>
                                          <p:spTgt spid="630"/>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63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down)">
                                      <p:cBhvr>
                                        <p:cTn id="99" dur="500"/>
                                        <p:tgtEl>
                                          <p:spTgt spid="12"/>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623"/>
                                        </p:tgtEl>
                                        <p:attrNameLst>
                                          <p:attrName>style.visibility</p:attrName>
                                        </p:attrNameLst>
                                      </p:cBhvr>
                                      <p:to>
                                        <p:strVal val="visible"/>
                                      </p:to>
                                    </p:set>
                                    <p:animEffect transition="in" filter="wipe(down)">
                                      <p:cBhvr>
                                        <p:cTn id="107" dur="500"/>
                                        <p:tgtEl>
                                          <p:spTgt spid="623"/>
                                        </p:tgtEl>
                                      </p:cBhvr>
                                    </p:animEffect>
                                  </p:childTnLst>
                                </p:cTn>
                              </p:par>
                              <p:par>
                                <p:cTn id="108" presetID="22" presetClass="entr" presetSubtype="4" fill="hold"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00"/>
                                        <p:tgtEl>
                                          <p:spTgt spid="20"/>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wipe(down)">
                                      <p:cBhvr>
                                        <p:cTn id="113" dur="500"/>
                                        <p:tgtEl>
                                          <p:spTgt spid="1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638"/>
                                        </p:tgtEl>
                                        <p:attrNameLst>
                                          <p:attrName>style.visibility</p:attrName>
                                        </p:attrNameLst>
                                      </p:cBhvr>
                                      <p:to>
                                        <p:strVal val="visible"/>
                                      </p:to>
                                    </p:set>
                                    <p:animEffect transition="in" filter="wipe(down)">
                                      <p:cBhvr>
                                        <p:cTn id="118" dur="500"/>
                                        <p:tgtEl>
                                          <p:spTgt spid="638"/>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63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wipe(down)">
                                      <p:cBhvr>
                                        <p:cTn id="127" dur="500"/>
                                        <p:tgtEl>
                                          <p:spTgt spid="16"/>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down)">
                                      <p:cBhvr>
                                        <p:cTn id="130" dur="500"/>
                                        <p:tgtEl>
                                          <p:spTgt spid="17"/>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down)">
                                      <p:cBhvr>
                                        <p:cTn id="135" dur="500"/>
                                        <p:tgtEl>
                                          <p:spTgt spid="18"/>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wipe(down)">
                                      <p:cBhvr>
                                        <p:cTn id="138" dur="500"/>
                                        <p:tgtEl>
                                          <p:spTgt spid="19"/>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637"/>
                                        </p:tgtEl>
                                        <p:attrNameLst>
                                          <p:attrName>style.visibility</p:attrName>
                                        </p:attrNameLst>
                                      </p:cBhvr>
                                      <p:to>
                                        <p:strVal val="visible"/>
                                      </p:to>
                                    </p:set>
                                    <p:animEffect transition="in" filter="wipe(down)">
                                      <p:cBhvr>
                                        <p:cTn id="143" dur="500"/>
                                        <p:tgtEl>
                                          <p:spTgt spid="63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632"/>
                                        </p:tgtEl>
                                        <p:attrNameLst>
                                          <p:attrName>style.visibility</p:attrName>
                                        </p:attrNameLst>
                                      </p:cBhvr>
                                      <p:to>
                                        <p:strVal val="visible"/>
                                      </p:to>
                                    </p:set>
                                    <p:animEffect transition="in" filter="wipe(down)">
                                      <p:cBhvr>
                                        <p:cTn id="146" dur="500"/>
                                        <p:tgtEl>
                                          <p:spTgt spid="632"/>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631"/>
                                        </p:tgtEl>
                                        <p:attrNameLst>
                                          <p:attrName>style.visibility</p:attrName>
                                        </p:attrNameLst>
                                      </p:cBhvr>
                                      <p:to>
                                        <p:strVal val="visible"/>
                                      </p:to>
                                    </p:set>
                                    <p:animEffect transition="in" filter="wipe(down)">
                                      <p:cBhvr>
                                        <p:cTn id="149" dur="500"/>
                                        <p:tgtEl>
                                          <p:spTgt spid="631"/>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21"/>
                                        </p:tgtEl>
                                        <p:attrNameLst>
                                          <p:attrName>style.visibility</p:attrName>
                                        </p:attrNameLst>
                                      </p:cBhvr>
                                      <p:to>
                                        <p:strVal val="visible"/>
                                      </p:to>
                                    </p:set>
                                    <p:animEffect transition="in" filter="wipe(down)">
                                      <p:cBhvr>
                                        <p:cTn id="154" dur="500"/>
                                        <p:tgtEl>
                                          <p:spTgt spid="21"/>
                                        </p:tgtEl>
                                      </p:cBhvr>
                                    </p:animEffec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grpId="1" nodeType="clickEffect">
                                  <p:stCondLst>
                                    <p:cond delay="0"/>
                                  </p:stCondLst>
                                  <p:childTnLst>
                                    <p:set>
                                      <p:cBhvr>
                                        <p:cTn id="158" dur="1" fill="hold">
                                          <p:stCondLst>
                                            <p:cond delay="0"/>
                                          </p:stCondLst>
                                        </p:cTn>
                                        <p:tgtEl>
                                          <p:spTgt spid="21"/>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633"/>
                                        </p:tgtEl>
                                        <p:attrNameLst>
                                          <p:attrName>style.visibility</p:attrName>
                                        </p:attrNameLst>
                                      </p:cBhvr>
                                      <p:to>
                                        <p:strVal val="visible"/>
                                      </p:to>
                                    </p:set>
                                    <p:animEffect transition="in" filter="wipe(down)">
                                      <p:cBhvr>
                                        <p:cTn id="163" dur="500"/>
                                        <p:tgtEl>
                                          <p:spTgt spid="633"/>
                                        </p:tgtEl>
                                      </p:cBhvr>
                                    </p:animEffect>
                                  </p:childTnLst>
                                </p:cTn>
                              </p:par>
                              <p:par>
                                <p:cTn id="164" presetID="22" presetClass="entr" presetSubtype="4" fill="hold" grpId="0" nodeType="withEffect">
                                  <p:stCondLst>
                                    <p:cond delay="0"/>
                                  </p:stCondLst>
                                  <p:childTnLst>
                                    <p:set>
                                      <p:cBhvr>
                                        <p:cTn id="165" dur="1" fill="hold">
                                          <p:stCondLst>
                                            <p:cond delay="0"/>
                                          </p:stCondLst>
                                        </p:cTn>
                                        <p:tgtEl>
                                          <p:spTgt spid="634"/>
                                        </p:tgtEl>
                                        <p:attrNameLst>
                                          <p:attrName>style.visibility</p:attrName>
                                        </p:attrNameLst>
                                      </p:cBhvr>
                                      <p:to>
                                        <p:strVal val="visible"/>
                                      </p:to>
                                    </p:set>
                                    <p:animEffect transition="in" filter="wipe(down)">
                                      <p:cBhvr>
                                        <p:cTn id="166" dur="500"/>
                                        <p:tgtEl>
                                          <p:spTgt spid="634"/>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4" fill="hold" nodeType="clickEffect">
                                  <p:stCondLst>
                                    <p:cond delay="0"/>
                                  </p:stCondLst>
                                  <p:childTnLst>
                                    <p:set>
                                      <p:cBhvr>
                                        <p:cTn id="170" dur="1" fill="hold">
                                          <p:stCondLst>
                                            <p:cond delay="0"/>
                                          </p:stCondLst>
                                        </p:cTn>
                                        <p:tgtEl>
                                          <p:spTgt spid="635"/>
                                        </p:tgtEl>
                                        <p:attrNameLst>
                                          <p:attrName>style.visibility</p:attrName>
                                        </p:attrNameLst>
                                      </p:cBhvr>
                                      <p:to>
                                        <p:strVal val="visible"/>
                                      </p:to>
                                    </p:set>
                                    <p:animEffect transition="in" filter="wipe(down)">
                                      <p:cBhvr>
                                        <p:cTn id="171" dur="500"/>
                                        <p:tgtEl>
                                          <p:spTgt spid="635"/>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636"/>
                                        </p:tgtEl>
                                        <p:attrNameLst>
                                          <p:attrName>style.visibility</p:attrName>
                                        </p:attrNameLst>
                                      </p:cBhvr>
                                      <p:to>
                                        <p:strVal val="visible"/>
                                      </p:to>
                                    </p:set>
                                    <p:animEffect transition="in" filter="wipe(down)">
                                      <p:cBhvr>
                                        <p:cTn id="174" dur="500"/>
                                        <p:tgtEl>
                                          <p:spTgt spid="636"/>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22"/>
                                        </p:tgtEl>
                                        <p:attrNameLst>
                                          <p:attrName>style.visibility</p:attrName>
                                        </p:attrNameLst>
                                      </p:cBhvr>
                                      <p:to>
                                        <p:strVal val="visible"/>
                                      </p:to>
                                    </p:set>
                                    <p:animEffect transition="in" filter="wipe(down)">
                                      <p:cBhvr>
                                        <p:cTn id="179" dur="500"/>
                                        <p:tgtEl>
                                          <p:spTgt spid="22"/>
                                        </p:tgtEl>
                                      </p:cBhvr>
                                    </p:animEffect>
                                  </p:childTnLst>
                                </p:cTn>
                              </p:par>
                            </p:childTnLst>
                          </p:cTn>
                        </p:par>
                      </p:childTnLst>
                    </p:cTn>
                  </p:par>
                  <p:par>
                    <p:cTn id="180" fill="hold">
                      <p:stCondLst>
                        <p:cond delay="indefinite"/>
                      </p:stCondLst>
                      <p:childTnLst>
                        <p:par>
                          <p:cTn id="181" fill="hold">
                            <p:stCondLst>
                              <p:cond delay="0"/>
                            </p:stCondLst>
                            <p:childTnLst>
                              <p:par>
                                <p:cTn id="182" presetID="1" presetClass="exit" presetSubtype="0" fill="hold" grpId="1" nodeType="clickEffect">
                                  <p:stCondLst>
                                    <p:cond delay="0"/>
                                  </p:stCondLst>
                                  <p:childTnLst>
                                    <p:set>
                                      <p:cBhvr>
                                        <p:cTn id="183" dur="1" fill="hold">
                                          <p:stCondLst>
                                            <p:cond delay="0"/>
                                          </p:stCondLst>
                                        </p:cTn>
                                        <p:tgtEl>
                                          <p:spTgt spid="22"/>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grpId="0" nodeType="clickEffect">
                                  <p:stCondLst>
                                    <p:cond delay="0"/>
                                  </p:stCondLst>
                                  <p:childTnLst>
                                    <p:set>
                                      <p:cBhvr>
                                        <p:cTn id="187" dur="1" fill="hold">
                                          <p:stCondLst>
                                            <p:cond delay="0"/>
                                          </p:stCondLst>
                                        </p:cTn>
                                        <p:tgtEl>
                                          <p:spTgt spid="639"/>
                                        </p:tgtEl>
                                        <p:attrNameLst>
                                          <p:attrName>style.visibility</p:attrName>
                                        </p:attrNameLst>
                                      </p:cBhvr>
                                      <p:to>
                                        <p:strVal val="visible"/>
                                      </p:to>
                                    </p:set>
                                    <p:animEffect transition="in" filter="wipe(down)">
                                      <p:cBhvr>
                                        <p:cTn id="188" dur="500"/>
                                        <p:tgtEl>
                                          <p:spTgt spid="639"/>
                                        </p:tgtEl>
                                      </p:cBhvr>
                                    </p:animEffect>
                                  </p:childTnLst>
                                </p:cTn>
                              </p:par>
                              <p:par>
                                <p:cTn id="189" presetID="22" presetClass="entr" presetSubtype="4" fill="hold" nodeType="withEffect">
                                  <p:stCondLst>
                                    <p:cond delay="0"/>
                                  </p:stCondLst>
                                  <p:childTnLst>
                                    <p:set>
                                      <p:cBhvr>
                                        <p:cTn id="190" dur="1" fill="hold">
                                          <p:stCondLst>
                                            <p:cond delay="0"/>
                                          </p:stCondLst>
                                        </p:cTn>
                                        <p:tgtEl>
                                          <p:spTgt spid="645"/>
                                        </p:tgtEl>
                                        <p:attrNameLst>
                                          <p:attrName>style.visibility</p:attrName>
                                        </p:attrNameLst>
                                      </p:cBhvr>
                                      <p:to>
                                        <p:strVal val="visible"/>
                                      </p:to>
                                    </p:set>
                                    <p:animEffect transition="in" filter="wipe(down)">
                                      <p:cBhvr>
                                        <p:cTn id="191" dur="500"/>
                                        <p:tgtEl>
                                          <p:spTgt spid="645"/>
                                        </p:tgtEl>
                                      </p:cBhvr>
                                    </p:animEffect>
                                  </p:childTnLst>
                                </p:cTn>
                              </p:par>
                              <p:par>
                                <p:cTn id="192" presetID="22" presetClass="entr" presetSubtype="4" fill="hold" grpId="0" nodeType="withEffect">
                                  <p:stCondLst>
                                    <p:cond delay="0"/>
                                  </p:stCondLst>
                                  <p:childTnLst>
                                    <p:set>
                                      <p:cBhvr>
                                        <p:cTn id="193" dur="1" fill="hold">
                                          <p:stCondLst>
                                            <p:cond delay="0"/>
                                          </p:stCondLst>
                                        </p:cTn>
                                        <p:tgtEl>
                                          <p:spTgt spid="640"/>
                                        </p:tgtEl>
                                        <p:attrNameLst>
                                          <p:attrName>style.visibility</p:attrName>
                                        </p:attrNameLst>
                                      </p:cBhvr>
                                      <p:to>
                                        <p:strVal val="visible"/>
                                      </p:to>
                                    </p:set>
                                    <p:animEffect transition="in" filter="wipe(down)">
                                      <p:cBhvr>
                                        <p:cTn id="194" dur="500"/>
                                        <p:tgtEl>
                                          <p:spTgt spid="640"/>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grpId="0" nodeType="clickEffect">
                                  <p:stCondLst>
                                    <p:cond delay="0"/>
                                  </p:stCondLst>
                                  <p:childTnLst>
                                    <p:set>
                                      <p:cBhvr>
                                        <p:cTn id="198" dur="1" fill="hold">
                                          <p:stCondLst>
                                            <p:cond delay="0"/>
                                          </p:stCondLst>
                                        </p:cTn>
                                        <p:tgtEl>
                                          <p:spTgt spid="646"/>
                                        </p:tgtEl>
                                        <p:attrNameLst>
                                          <p:attrName>style.visibility</p:attrName>
                                        </p:attrNameLst>
                                      </p:cBhvr>
                                      <p:to>
                                        <p:strVal val="visible"/>
                                      </p:to>
                                    </p:set>
                                    <p:animEffect transition="in" filter="wipe(down)">
                                      <p:cBhvr>
                                        <p:cTn id="199" dur="500"/>
                                        <p:tgtEl>
                                          <p:spTgt spid="646"/>
                                        </p:tgtEl>
                                      </p:cBhvr>
                                    </p:animEffec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grpId="1" nodeType="clickEffect">
                                  <p:stCondLst>
                                    <p:cond delay="0"/>
                                  </p:stCondLst>
                                  <p:childTnLst>
                                    <p:set>
                                      <p:cBhvr>
                                        <p:cTn id="203" dur="1" fill="hold">
                                          <p:stCondLst>
                                            <p:cond delay="0"/>
                                          </p:stCondLst>
                                        </p:cTn>
                                        <p:tgtEl>
                                          <p:spTgt spid="646"/>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nodeType="clickEffect">
                                  <p:stCondLst>
                                    <p:cond delay="0"/>
                                  </p:stCondLst>
                                  <p:childTnLst>
                                    <p:set>
                                      <p:cBhvr>
                                        <p:cTn id="207" dur="1" fill="hold">
                                          <p:stCondLst>
                                            <p:cond delay="0"/>
                                          </p:stCondLst>
                                        </p:cTn>
                                        <p:tgtEl>
                                          <p:spTgt spid="641"/>
                                        </p:tgtEl>
                                        <p:attrNameLst>
                                          <p:attrName>style.visibility</p:attrName>
                                        </p:attrNameLst>
                                      </p:cBhvr>
                                      <p:to>
                                        <p:strVal val="visible"/>
                                      </p:to>
                                    </p:set>
                                    <p:animEffect transition="in" filter="wipe(down)">
                                      <p:cBhvr>
                                        <p:cTn id="208" dur="500"/>
                                        <p:tgtEl>
                                          <p:spTgt spid="641"/>
                                        </p:tgtEl>
                                      </p:cBhvr>
                                    </p:animEffect>
                                  </p:childTnLst>
                                </p:cTn>
                              </p:par>
                              <p:par>
                                <p:cTn id="209" presetID="22" presetClass="entr" presetSubtype="4" fill="hold" grpId="0" nodeType="withEffect">
                                  <p:stCondLst>
                                    <p:cond delay="0"/>
                                  </p:stCondLst>
                                  <p:childTnLst>
                                    <p:set>
                                      <p:cBhvr>
                                        <p:cTn id="210" dur="1" fill="hold">
                                          <p:stCondLst>
                                            <p:cond delay="0"/>
                                          </p:stCondLst>
                                        </p:cTn>
                                        <p:tgtEl>
                                          <p:spTgt spid="642"/>
                                        </p:tgtEl>
                                        <p:attrNameLst>
                                          <p:attrName>style.visibility</p:attrName>
                                        </p:attrNameLst>
                                      </p:cBhvr>
                                      <p:to>
                                        <p:strVal val="visible"/>
                                      </p:to>
                                    </p:set>
                                    <p:animEffect transition="in" filter="wipe(down)">
                                      <p:cBhvr>
                                        <p:cTn id="211" dur="500"/>
                                        <p:tgtEl>
                                          <p:spTgt spid="642"/>
                                        </p:tgtEl>
                                      </p:cBhvr>
                                    </p:animEffect>
                                  </p:childTnLst>
                                </p:cTn>
                              </p:par>
                              <p:par>
                                <p:cTn id="212" presetID="22" presetClass="entr" presetSubtype="4" fill="hold" grpId="0" nodeType="withEffect">
                                  <p:stCondLst>
                                    <p:cond delay="0"/>
                                  </p:stCondLst>
                                  <p:childTnLst>
                                    <p:set>
                                      <p:cBhvr>
                                        <p:cTn id="213" dur="1" fill="hold">
                                          <p:stCondLst>
                                            <p:cond delay="0"/>
                                          </p:stCondLst>
                                        </p:cTn>
                                        <p:tgtEl>
                                          <p:spTgt spid="667"/>
                                        </p:tgtEl>
                                        <p:attrNameLst>
                                          <p:attrName>style.visibility</p:attrName>
                                        </p:attrNameLst>
                                      </p:cBhvr>
                                      <p:to>
                                        <p:strVal val="visible"/>
                                      </p:to>
                                    </p:set>
                                    <p:animEffect transition="in" filter="wipe(down)">
                                      <p:cBhvr>
                                        <p:cTn id="214" dur="500"/>
                                        <p:tgtEl>
                                          <p:spTgt spid="667"/>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643"/>
                                        </p:tgtEl>
                                        <p:attrNameLst>
                                          <p:attrName>style.visibility</p:attrName>
                                        </p:attrNameLst>
                                      </p:cBhvr>
                                      <p:to>
                                        <p:strVal val="visible"/>
                                      </p:to>
                                    </p:set>
                                    <p:animEffect transition="in" filter="wipe(down)">
                                      <p:cBhvr>
                                        <p:cTn id="219" dur="500"/>
                                        <p:tgtEl>
                                          <p:spTgt spid="643"/>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644"/>
                                        </p:tgtEl>
                                        <p:attrNameLst>
                                          <p:attrName>style.visibility</p:attrName>
                                        </p:attrNameLst>
                                      </p:cBhvr>
                                      <p:to>
                                        <p:strVal val="visible"/>
                                      </p:to>
                                    </p:set>
                                    <p:animEffect transition="in" filter="wipe(down)">
                                      <p:cBhvr>
                                        <p:cTn id="222" dur="500"/>
                                        <p:tgtEl>
                                          <p:spTgt spid="644"/>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4" fill="hold" grpId="0" nodeType="clickEffect">
                                  <p:stCondLst>
                                    <p:cond delay="0"/>
                                  </p:stCondLst>
                                  <p:childTnLst>
                                    <p:set>
                                      <p:cBhvr>
                                        <p:cTn id="226" dur="1" fill="hold">
                                          <p:stCondLst>
                                            <p:cond delay="0"/>
                                          </p:stCondLst>
                                        </p:cTn>
                                        <p:tgtEl>
                                          <p:spTgt spid="647"/>
                                        </p:tgtEl>
                                        <p:attrNameLst>
                                          <p:attrName>style.visibility</p:attrName>
                                        </p:attrNameLst>
                                      </p:cBhvr>
                                      <p:to>
                                        <p:strVal val="visible"/>
                                      </p:to>
                                    </p:set>
                                    <p:animEffect transition="in" filter="wipe(down)">
                                      <p:cBhvr>
                                        <p:cTn id="227" dur="500"/>
                                        <p:tgtEl>
                                          <p:spTgt spid="647"/>
                                        </p:tgtEl>
                                      </p:cBhvr>
                                    </p:animEffect>
                                  </p:childTnLst>
                                </p:cTn>
                              </p:par>
                              <p:par>
                                <p:cTn id="228" presetID="22" presetClass="entr" presetSubtype="4" fill="hold" nodeType="withEffect">
                                  <p:stCondLst>
                                    <p:cond delay="0"/>
                                  </p:stCondLst>
                                  <p:childTnLst>
                                    <p:set>
                                      <p:cBhvr>
                                        <p:cTn id="229" dur="1" fill="hold">
                                          <p:stCondLst>
                                            <p:cond delay="0"/>
                                          </p:stCondLst>
                                        </p:cTn>
                                        <p:tgtEl>
                                          <p:spTgt spid="653"/>
                                        </p:tgtEl>
                                        <p:attrNameLst>
                                          <p:attrName>style.visibility</p:attrName>
                                        </p:attrNameLst>
                                      </p:cBhvr>
                                      <p:to>
                                        <p:strVal val="visible"/>
                                      </p:to>
                                    </p:set>
                                    <p:animEffect transition="in" filter="wipe(down)">
                                      <p:cBhvr>
                                        <p:cTn id="230" dur="500"/>
                                        <p:tgtEl>
                                          <p:spTgt spid="653"/>
                                        </p:tgtEl>
                                      </p:cBhvr>
                                    </p:animEffect>
                                  </p:childTnLst>
                                </p:cTn>
                              </p:par>
                              <p:par>
                                <p:cTn id="231" presetID="22" presetClass="entr" presetSubtype="4" fill="hold" grpId="0" nodeType="withEffect">
                                  <p:stCondLst>
                                    <p:cond delay="0"/>
                                  </p:stCondLst>
                                  <p:childTnLst>
                                    <p:set>
                                      <p:cBhvr>
                                        <p:cTn id="232" dur="1" fill="hold">
                                          <p:stCondLst>
                                            <p:cond delay="0"/>
                                          </p:stCondLst>
                                        </p:cTn>
                                        <p:tgtEl>
                                          <p:spTgt spid="648"/>
                                        </p:tgtEl>
                                        <p:attrNameLst>
                                          <p:attrName>style.visibility</p:attrName>
                                        </p:attrNameLst>
                                      </p:cBhvr>
                                      <p:to>
                                        <p:strVal val="visible"/>
                                      </p:to>
                                    </p:set>
                                    <p:animEffect transition="in" filter="wipe(down)">
                                      <p:cBhvr>
                                        <p:cTn id="233" dur="500"/>
                                        <p:tgtEl>
                                          <p:spTgt spid="648"/>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4" fill="hold" grpId="0" nodeType="clickEffect">
                                  <p:stCondLst>
                                    <p:cond delay="0"/>
                                  </p:stCondLst>
                                  <p:childTnLst>
                                    <p:set>
                                      <p:cBhvr>
                                        <p:cTn id="237" dur="1" fill="hold">
                                          <p:stCondLst>
                                            <p:cond delay="0"/>
                                          </p:stCondLst>
                                        </p:cTn>
                                        <p:tgtEl>
                                          <p:spTgt spid="654"/>
                                        </p:tgtEl>
                                        <p:attrNameLst>
                                          <p:attrName>style.visibility</p:attrName>
                                        </p:attrNameLst>
                                      </p:cBhvr>
                                      <p:to>
                                        <p:strVal val="visible"/>
                                      </p:to>
                                    </p:set>
                                    <p:animEffect transition="in" filter="wipe(down)">
                                      <p:cBhvr>
                                        <p:cTn id="238" dur="500"/>
                                        <p:tgtEl>
                                          <p:spTgt spid="654"/>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4" fill="hold" grpId="0" nodeType="clickEffect">
                                  <p:stCondLst>
                                    <p:cond delay="0"/>
                                  </p:stCondLst>
                                  <p:childTnLst>
                                    <p:set>
                                      <p:cBhvr>
                                        <p:cTn id="242" dur="1" fill="hold">
                                          <p:stCondLst>
                                            <p:cond delay="0"/>
                                          </p:stCondLst>
                                        </p:cTn>
                                        <p:tgtEl>
                                          <p:spTgt spid="656"/>
                                        </p:tgtEl>
                                        <p:attrNameLst>
                                          <p:attrName>style.visibility</p:attrName>
                                        </p:attrNameLst>
                                      </p:cBhvr>
                                      <p:to>
                                        <p:strVal val="visible"/>
                                      </p:to>
                                    </p:set>
                                    <p:animEffect transition="in" filter="wipe(down)">
                                      <p:cBhvr>
                                        <p:cTn id="243" dur="500"/>
                                        <p:tgtEl>
                                          <p:spTgt spid="656"/>
                                        </p:tgtEl>
                                      </p:cBhvr>
                                    </p:animEffect>
                                  </p:childTnLst>
                                </p:cTn>
                              </p:par>
                            </p:childTnLst>
                          </p:cTn>
                        </p:par>
                      </p:childTnLst>
                    </p:cTn>
                  </p:par>
                  <p:par>
                    <p:cTn id="244" fill="hold">
                      <p:stCondLst>
                        <p:cond delay="indefinite"/>
                      </p:stCondLst>
                      <p:childTnLst>
                        <p:par>
                          <p:cTn id="245" fill="hold">
                            <p:stCondLst>
                              <p:cond delay="0"/>
                            </p:stCondLst>
                            <p:childTnLst>
                              <p:par>
                                <p:cTn id="246" presetID="1" presetClass="exit" presetSubtype="0" fill="hold" grpId="1" nodeType="clickEffect">
                                  <p:stCondLst>
                                    <p:cond delay="0"/>
                                  </p:stCondLst>
                                  <p:childTnLst>
                                    <p:set>
                                      <p:cBhvr>
                                        <p:cTn id="247" dur="1" fill="hold">
                                          <p:stCondLst>
                                            <p:cond delay="0"/>
                                          </p:stCondLst>
                                        </p:cTn>
                                        <p:tgtEl>
                                          <p:spTgt spid="656"/>
                                        </p:tgtEl>
                                        <p:attrNameLst>
                                          <p:attrName>style.visibility</p:attrName>
                                        </p:attrNameLst>
                                      </p:cBhvr>
                                      <p:to>
                                        <p:strVal val="hidden"/>
                                      </p:to>
                                    </p:set>
                                  </p:childTnLst>
                                </p:cTn>
                              </p:par>
                            </p:childTnLst>
                          </p:cTn>
                        </p:par>
                      </p:childTnLst>
                    </p:cTn>
                  </p:par>
                  <p:par>
                    <p:cTn id="248" fill="hold">
                      <p:stCondLst>
                        <p:cond delay="indefinite"/>
                      </p:stCondLst>
                      <p:childTnLst>
                        <p:par>
                          <p:cTn id="249" fill="hold">
                            <p:stCondLst>
                              <p:cond delay="0"/>
                            </p:stCondLst>
                            <p:childTnLst>
                              <p:par>
                                <p:cTn id="250" presetID="22" presetClass="entr" presetSubtype="4" fill="hold" nodeType="clickEffect">
                                  <p:stCondLst>
                                    <p:cond delay="0"/>
                                  </p:stCondLst>
                                  <p:childTnLst>
                                    <p:set>
                                      <p:cBhvr>
                                        <p:cTn id="251" dur="1" fill="hold">
                                          <p:stCondLst>
                                            <p:cond delay="0"/>
                                          </p:stCondLst>
                                        </p:cTn>
                                        <p:tgtEl>
                                          <p:spTgt spid="649"/>
                                        </p:tgtEl>
                                        <p:attrNameLst>
                                          <p:attrName>style.visibility</p:attrName>
                                        </p:attrNameLst>
                                      </p:cBhvr>
                                      <p:to>
                                        <p:strVal val="visible"/>
                                      </p:to>
                                    </p:set>
                                    <p:animEffect transition="in" filter="wipe(down)">
                                      <p:cBhvr>
                                        <p:cTn id="252" dur="500"/>
                                        <p:tgtEl>
                                          <p:spTgt spid="649"/>
                                        </p:tgtEl>
                                      </p:cBhvr>
                                    </p:animEffect>
                                  </p:childTnLst>
                                </p:cTn>
                              </p:par>
                              <p:par>
                                <p:cTn id="253" presetID="22" presetClass="entr" presetSubtype="4" fill="hold" grpId="0" nodeType="withEffect">
                                  <p:stCondLst>
                                    <p:cond delay="0"/>
                                  </p:stCondLst>
                                  <p:childTnLst>
                                    <p:set>
                                      <p:cBhvr>
                                        <p:cTn id="254" dur="1" fill="hold">
                                          <p:stCondLst>
                                            <p:cond delay="0"/>
                                          </p:stCondLst>
                                        </p:cTn>
                                        <p:tgtEl>
                                          <p:spTgt spid="650"/>
                                        </p:tgtEl>
                                        <p:attrNameLst>
                                          <p:attrName>style.visibility</p:attrName>
                                        </p:attrNameLst>
                                      </p:cBhvr>
                                      <p:to>
                                        <p:strVal val="visible"/>
                                      </p:to>
                                    </p:set>
                                    <p:animEffect transition="in" filter="wipe(down)">
                                      <p:cBhvr>
                                        <p:cTn id="255" dur="500"/>
                                        <p:tgtEl>
                                          <p:spTgt spid="650"/>
                                        </p:tgtEl>
                                      </p:cBhvr>
                                    </p:animEffect>
                                  </p:childTnLst>
                                </p:cTn>
                              </p:par>
                            </p:childTnLst>
                          </p:cTn>
                        </p:par>
                      </p:childTnLst>
                    </p:cTn>
                  </p:par>
                  <p:par>
                    <p:cTn id="256" fill="hold">
                      <p:stCondLst>
                        <p:cond delay="indefinite"/>
                      </p:stCondLst>
                      <p:childTnLst>
                        <p:par>
                          <p:cTn id="257" fill="hold">
                            <p:stCondLst>
                              <p:cond delay="0"/>
                            </p:stCondLst>
                            <p:childTnLst>
                              <p:par>
                                <p:cTn id="258" presetID="22" presetClass="entr" presetSubtype="4" fill="hold" nodeType="clickEffect">
                                  <p:stCondLst>
                                    <p:cond delay="0"/>
                                  </p:stCondLst>
                                  <p:childTnLst>
                                    <p:set>
                                      <p:cBhvr>
                                        <p:cTn id="259" dur="1" fill="hold">
                                          <p:stCondLst>
                                            <p:cond delay="0"/>
                                          </p:stCondLst>
                                        </p:cTn>
                                        <p:tgtEl>
                                          <p:spTgt spid="651"/>
                                        </p:tgtEl>
                                        <p:attrNameLst>
                                          <p:attrName>style.visibility</p:attrName>
                                        </p:attrNameLst>
                                      </p:cBhvr>
                                      <p:to>
                                        <p:strVal val="visible"/>
                                      </p:to>
                                    </p:set>
                                    <p:animEffect transition="in" filter="wipe(down)">
                                      <p:cBhvr>
                                        <p:cTn id="260" dur="500"/>
                                        <p:tgtEl>
                                          <p:spTgt spid="651"/>
                                        </p:tgtEl>
                                      </p:cBhvr>
                                    </p:animEffect>
                                  </p:childTnLst>
                                </p:cTn>
                              </p:par>
                              <p:par>
                                <p:cTn id="261" presetID="22" presetClass="entr" presetSubtype="4" fill="hold" grpId="0" nodeType="withEffect">
                                  <p:stCondLst>
                                    <p:cond delay="0"/>
                                  </p:stCondLst>
                                  <p:childTnLst>
                                    <p:set>
                                      <p:cBhvr>
                                        <p:cTn id="262" dur="1" fill="hold">
                                          <p:stCondLst>
                                            <p:cond delay="0"/>
                                          </p:stCondLst>
                                        </p:cTn>
                                        <p:tgtEl>
                                          <p:spTgt spid="652"/>
                                        </p:tgtEl>
                                        <p:attrNameLst>
                                          <p:attrName>style.visibility</p:attrName>
                                        </p:attrNameLst>
                                      </p:cBhvr>
                                      <p:to>
                                        <p:strVal val="visible"/>
                                      </p:to>
                                    </p:set>
                                    <p:animEffect transition="in" filter="wipe(down)">
                                      <p:cBhvr>
                                        <p:cTn id="263" dur="500"/>
                                        <p:tgtEl>
                                          <p:spTgt spid="652"/>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4" fill="hold" grpId="0" nodeType="clickEffect">
                                  <p:stCondLst>
                                    <p:cond delay="0"/>
                                  </p:stCondLst>
                                  <p:childTnLst>
                                    <p:set>
                                      <p:cBhvr>
                                        <p:cTn id="267" dur="1" fill="hold">
                                          <p:stCondLst>
                                            <p:cond delay="0"/>
                                          </p:stCondLst>
                                        </p:cTn>
                                        <p:tgtEl>
                                          <p:spTgt spid="655"/>
                                        </p:tgtEl>
                                        <p:attrNameLst>
                                          <p:attrName>style.visibility</p:attrName>
                                        </p:attrNameLst>
                                      </p:cBhvr>
                                      <p:to>
                                        <p:strVal val="visible"/>
                                      </p:to>
                                    </p:set>
                                    <p:animEffect transition="in" filter="wipe(down)">
                                      <p:cBhvr>
                                        <p:cTn id="268" dur="500"/>
                                        <p:tgtEl>
                                          <p:spTgt spid="655"/>
                                        </p:tgtEl>
                                      </p:cBhvr>
                                    </p:animEffect>
                                  </p:childTnLst>
                                </p:cTn>
                              </p:par>
                            </p:childTnLst>
                          </p:cTn>
                        </p:par>
                      </p:childTnLst>
                    </p:cTn>
                  </p:par>
                  <p:par>
                    <p:cTn id="269" fill="hold">
                      <p:stCondLst>
                        <p:cond delay="indefinite"/>
                      </p:stCondLst>
                      <p:childTnLst>
                        <p:par>
                          <p:cTn id="270" fill="hold">
                            <p:stCondLst>
                              <p:cond delay="0"/>
                            </p:stCondLst>
                            <p:childTnLst>
                              <p:par>
                                <p:cTn id="271" presetID="1" presetClass="exit" presetSubtype="0" fill="hold" grpId="1" nodeType="clickEffect">
                                  <p:stCondLst>
                                    <p:cond delay="0"/>
                                  </p:stCondLst>
                                  <p:childTnLst>
                                    <p:set>
                                      <p:cBhvr>
                                        <p:cTn id="272" dur="1" fill="hold">
                                          <p:stCondLst>
                                            <p:cond delay="0"/>
                                          </p:stCondLst>
                                        </p:cTn>
                                        <p:tgtEl>
                                          <p:spTgt spid="655"/>
                                        </p:tgtEl>
                                        <p:attrNameLst>
                                          <p:attrName>style.visibility</p:attrName>
                                        </p:attrNameLst>
                                      </p:cBhvr>
                                      <p:to>
                                        <p:strVal val="hidden"/>
                                      </p:to>
                                    </p:set>
                                  </p:childTnLst>
                                </p:cTn>
                              </p:par>
                            </p:childTnLst>
                          </p:cTn>
                        </p:par>
                      </p:childTnLst>
                    </p:cTn>
                  </p:par>
                  <p:par>
                    <p:cTn id="273" fill="hold">
                      <p:stCondLst>
                        <p:cond delay="indefinite"/>
                      </p:stCondLst>
                      <p:childTnLst>
                        <p:par>
                          <p:cTn id="274" fill="hold">
                            <p:stCondLst>
                              <p:cond delay="0"/>
                            </p:stCondLst>
                            <p:childTnLst>
                              <p:par>
                                <p:cTn id="275" presetID="22" presetClass="entr" presetSubtype="4" fill="hold" grpId="0" nodeType="clickEffect">
                                  <p:stCondLst>
                                    <p:cond delay="0"/>
                                  </p:stCondLst>
                                  <p:childTnLst>
                                    <p:set>
                                      <p:cBhvr>
                                        <p:cTn id="276" dur="1" fill="hold">
                                          <p:stCondLst>
                                            <p:cond delay="0"/>
                                          </p:stCondLst>
                                        </p:cTn>
                                        <p:tgtEl>
                                          <p:spTgt spid="657"/>
                                        </p:tgtEl>
                                        <p:attrNameLst>
                                          <p:attrName>style.visibility</p:attrName>
                                        </p:attrNameLst>
                                      </p:cBhvr>
                                      <p:to>
                                        <p:strVal val="visible"/>
                                      </p:to>
                                    </p:set>
                                    <p:animEffect transition="in" filter="wipe(down)">
                                      <p:cBhvr>
                                        <p:cTn id="277" dur="500"/>
                                        <p:tgtEl>
                                          <p:spTgt spid="657"/>
                                        </p:tgtEl>
                                      </p:cBhvr>
                                    </p:animEffect>
                                  </p:childTnLst>
                                </p:cTn>
                              </p:par>
                              <p:par>
                                <p:cTn id="278" presetID="22" presetClass="entr" presetSubtype="4" fill="hold" grpId="0" nodeType="withEffect">
                                  <p:stCondLst>
                                    <p:cond delay="0"/>
                                  </p:stCondLst>
                                  <p:childTnLst>
                                    <p:set>
                                      <p:cBhvr>
                                        <p:cTn id="279" dur="1" fill="hold">
                                          <p:stCondLst>
                                            <p:cond delay="0"/>
                                          </p:stCondLst>
                                        </p:cTn>
                                        <p:tgtEl>
                                          <p:spTgt spid="659"/>
                                        </p:tgtEl>
                                        <p:attrNameLst>
                                          <p:attrName>style.visibility</p:attrName>
                                        </p:attrNameLst>
                                      </p:cBhvr>
                                      <p:to>
                                        <p:strVal val="visible"/>
                                      </p:to>
                                    </p:set>
                                    <p:animEffect transition="in" filter="wipe(down)">
                                      <p:cBhvr>
                                        <p:cTn id="280" dur="500"/>
                                        <p:tgtEl>
                                          <p:spTgt spid="659"/>
                                        </p:tgtEl>
                                      </p:cBhvr>
                                    </p:animEffect>
                                  </p:childTnLst>
                                </p:cTn>
                              </p:par>
                            </p:childTnLst>
                          </p:cTn>
                        </p:par>
                      </p:childTnLst>
                    </p:cTn>
                  </p:par>
                  <p:par>
                    <p:cTn id="281" fill="hold">
                      <p:stCondLst>
                        <p:cond delay="indefinite"/>
                      </p:stCondLst>
                      <p:childTnLst>
                        <p:par>
                          <p:cTn id="282" fill="hold">
                            <p:stCondLst>
                              <p:cond delay="0"/>
                            </p:stCondLst>
                            <p:childTnLst>
                              <p:par>
                                <p:cTn id="283" presetID="22" presetClass="entr" presetSubtype="4" fill="hold" grpId="0" nodeType="clickEffect">
                                  <p:stCondLst>
                                    <p:cond delay="0"/>
                                  </p:stCondLst>
                                  <p:childTnLst>
                                    <p:set>
                                      <p:cBhvr>
                                        <p:cTn id="284" dur="1" fill="hold">
                                          <p:stCondLst>
                                            <p:cond delay="0"/>
                                          </p:stCondLst>
                                        </p:cTn>
                                        <p:tgtEl>
                                          <p:spTgt spid="664"/>
                                        </p:tgtEl>
                                        <p:attrNameLst>
                                          <p:attrName>style.visibility</p:attrName>
                                        </p:attrNameLst>
                                      </p:cBhvr>
                                      <p:to>
                                        <p:strVal val="visible"/>
                                      </p:to>
                                    </p:set>
                                    <p:animEffect transition="in" filter="wipe(down)">
                                      <p:cBhvr>
                                        <p:cTn id="285" dur="500"/>
                                        <p:tgtEl>
                                          <p:spTgt spid="664"/>
                                        </p:tgtEl>
                                      </p:cBhvr>
                                    </p:animEffect>
                                  </p:childTnLst>
                                </p:cTn>
                              </p:par>
                            </p:childTnLst>
                          </p:cTn>
                        </p:par>
                      </p:childTnLst>
                    </p:cTn>
                  </p:par>
                  <p:par>
                    <p:cTn id="286" fill="hold">
                      <p:stCondLst>
                        <p:cond delay="indefinite"/>
                      </p:stCondLst>
                      <p:childTnLst>
                        <p:par>
                          <p:cTn id="287" fill="hold">
                            <p:stCondLst>
                              <p:cond delay="0"/>
                            </p:stCondLst>
                            <p:childTnLst>
                              <p:par>
                                <p:cTn id="288" presetID="22" presetClass="entr" presetSubtype="4" fill="hold" grpId="0" nodeType="clickEffect">
                                  <p:stCondLst>
                                    <p:cond delay="0"/>
                                  </p:stCondLst>
                                  <p:childTnLst>
                                    <p:set>
                                      <p:cBhvr>
                                        <p:cTn id="289" dur="1" fill="hold">
                                          <p:stCondLst>
                                            <p:cond delay="0"/>
                                          </p:stCondLst>
                                        </p:cTn>
                                        <p:tgtEl>
                                          <p:spTgt spid="666"/>
                                        </p:tgtEl>
                                        <p:attrNameLst>
                                          <p:attrName>style.visibility</p:attrName>
                                        </p:attrNameLst>
                                      </p:cBhvr>
                                      <p:to>
                                        <p:strVal val="visible"/>
                                      </p:to>
                                    </p:set>
                                    <p:animEffect transition="in" filter="wipe(down)">
                                      <p:cBhvr>
                                        <p:cTn id="290" dur="500"/>
                                        <p:tgtEl>
                                          <p:spTgt spid="666"/>
                                        </p:tgtEl>
                                      </p:cBhvr>
                                    </p:animEffect>
                                  </p:childTnLst>
                                </p:cTn>
                              </p:par>
                            </p:childTnLst>
                          </p:cTn>
                        </p:par>
                      </p:childTnLst>
                    </p:cTn>
                  </p:par>
                  <p:par>
                    <p:cTn id="291" fill="hold">
                      <p:stCondLst>
                        <p:cond delay="indefinite"/>
                      </p:stCondLst>
                      <p:childTnLst>
                        <p:par>
                          <p:cTn id="292" fill="hold">
                            <p:stCondLst>
                              <p:cond delay="0"/>
                            </p:stCondLst>
                            <p:childTnLst>
                              <p:par>
                                <p:cTn id="293" presetID="1" presetClass="exit" presetSubtype="0" fill="hold" grpId="1" nodeType="clickEffect">
                                  <p:stCondLst>
                                    <p:cond delay="0"/>
                                  </p:stCondLst>
                                  <p:childTnLst>
                                    <p:set>
                                      <p:cBhvr>
                                        <p:cTn id="294" dur="1" fill="hold">
                                          <p:stCondLst>
                                            <p:cond delay="0"/>
                                          </p:stCondLst>
                                        </p:cTn>
                                        <p:tgtEl>
                                          <p:spTgt spid="666"/>
                                        </p:tgtEl>
                                        <p:attrNameLst>
                                          <p:attrName>style.visibility</p:attrName>
                                        </p:attrNameLst>
                                      </p:cBhvr>
                                      <p:to>
                                        <p:strVal val="hidden"/>
                                      </p:to>
                                    </p:set>
                                  </p:childTnLst>
                                </p:cTn>
                              </p:par>
                            </p:childTnLst>
                          </p:cTn>
                        </p:par>
                      </p:childTnLst>
                    </p:cTn>
                  </p:par>
                  <p:par>
                    <p:cTn id="295" fill="hold">
                      <p:stCondLst>
                        <p:cond delay="indefinite"/>
                      </p:stCondLst>
                      <p:childTnLst>
                        <p:par>
                          <p:cTn id="296" fill="hold">
                            <p:stCondLst>
                              <p:cond delay="0"/>
                            </p:stCondLst>
                            <p:childTnLst>
                              <p:par>
                                <p:cTn id="297" presetID="22" presetClass="entr" presetSubtype="4" fill="hold" nodeType="clickEffect">
                                  <p:stCondLst>
                                    <p:cond delay="0"/>
                                  </p:stCondLst>
                                  <p:childTnLst>
                                    <p:set>
                                      <p:cBhvr>
                                        <p:cTn id="298" dur="1" fill="hold">
                                          <p:stCondLst>
                                            <p:cond delay="0"/>
                                          </p:stCondLst>
                                        </p:cTn>
                                        <p:tgtEl>
                                          <p:spTgt spid="660"/>
                                        </p:tgtEl>
                                        <p:attrNameLst>
                                          <p:attrName>style.visibility</p:attrName>
                                        </p:attrNameLst>
                                      </p:cBhvr>
                                      <p:to>
                                        <p:strVal val="visible"/>
                                      </p:to>
                                    </p:set>
                                    <p:animEffect transition="in" filter="wipe(down)">
                                      <p:cBhvr>
                                        <p:cTn id="299" dur="500"/>
                                        <p:tgtEl>
                                          <p:spTgt spid="660"/>
                                        </p:tgtEl>
                                      </p:cBhvr>
                                    </p:animEffect>
                                  </p:childTnLst>
                                </p:cTn>
                              </p:par>
                              <p:par>
                                <p:cTn id="300" presetID="22" presetClass="entr" presetSubtype="4" fill="hold" grpId="0" nodeType="withEffect">
                                  <p:stCondLst>
                                    <p:cond delay="0"/>
                                  </p:stCondLst>
                                  <p:childTnLst>
                                    <p:set>
                                      <p:cBhvr>
                                        <p:cTn id="301" dur="1" fill="hold">
                                          <p:stCondLst>
                                            <p:cond delay="0"/>
                                          </p:stCondLst>
                                        </p:cTn>
                                        <p:tgtEl>
                                          <p:spTgt spid="661"/>
                                        </p:tgtEl>
                                        <p:attrNameLst>
                                          <p:attrName>style.visibility</p:attrName>
                                        </p:attrNameLst>
                                      </p:cBhvr>
                                      <p:to>
                                        <p:strVal val="visible"/>
                                      </p:to>
                                    </p:set>
                                    <p:animEffect transition="in" filter="wipe(down)">
                                      <p:cBhvr>
                                        <p:cTn id="302" dur="500"/>
                                        <p:tgtEl>
                                          <p:spTgt spid="661"/>
                                        </p:tgtEl>
                                      </p:cBhvr>
                                    </p:animEffect>
                                  </p:childTnLst>
                                </p:cTn>
                              </p:par>
                            </p:childTnLst>
                          </p:cTn>
                        </p:par>
                      </p:childTnLst>
                    </p:cTn>
                  </p:par>
                  <p:par>
                    <p:cTn id="303" fill="hold">
                      <p:stCondLst>
                        <p:cond delay="indefinite"/>
                      </p:stCondLst>
                      <p:childTnLst>
                        <p:par>
                          <p:cTn id="304" fill="hold">
                            <p:stCondLst>
                              <p:cond delay="0"/>
                            </p:stCondLst>
                            <p:childTnLst>
                              <p:par>
                                <p:cTn id="305" presetID="22" presetClass="entr" presetSubtype="4" fill="hold" nodeType="clickEffect">
                                  <p:stCondLst>
                                    <p:cond delay="0"/>
                                  </p:stCondLst>
                                  <p:childTnLst>
                                    <p:set>
                                      <p:cBhvr>
                                        <p:cTn id="306" dur="1" fill="hold">
                                          <p:stCondLst>
                                            <p:cond delay="0"/>
                                          </p:stCondLst>
                                        </p:cTn>
                                        <p:tgtEl>
                                          <p:spTgt spid="658"/>
                                        </p:tgtEl>
                                        <p:attrNameLst>
                                          <p:attrName>style.visibility</p:attrName>
                                        </p:attrNameLst>
                                      </p:cBhvr>
                                      <p:to>
                                        <p:strVal val="visible"/>
                                      </p:to>
                                    </p:set>
                                    <p:animEffect transition="in" filter="wipe(down)">
                                      <p:cBhvr>
                                        <p:cTn id="307" dur="500"/>
                                        <p:tgtEl>
                                          <p:spTgt spid="658"/>
                                        </p:tgtEl>
                                      </p:cBhvr>
                                    </p:animEffect>
                                  </p:childTnLst>
                                </p:cTn>
                              </p:par>
                              <p:par>
                                <p:cTn id="308" presetID="22" presetClass="entr" presetSubtype="4" fill="hold" grpId="0" nodeType="withEffect">
                                  <p:stCondLst>
                                    <p:cond delay="0"/>
                                  </p:stCondLst>
                                  <p:childTnLst>
                                    <p:set>
                                      <p:cBhvr>
                                        <p:cTn id="309" dur="1" fill="hold">
                                          <p:stCondLst>
                                            <p:cond delay="0"/>
                                          </p:stCondLst>
                                        </p:cTn>
                                        <p:tgtEl>
                                          <p:spTgt spid="662"/>
                                        </p:tgtEl>
                                        <p:attrNameLst>
                                          <p:attrName>style.visibility</p:attrName>
                                        </p:attrNameLst>
                                      </p:cBhvr>
                                      <p:to>
                                        <p:strVal val="visible"/>
                                      </p:to>
                                    </p:set>
                                    <p:animEffect transition="in" filter="wipe(down)">
                                      <p:cBhvr>
                                        <p:cTn id="310" dur="500"/>
                                        <p:tgtEl>
                                          <p:spTgt spid="662"/>
                                        </p:tgtEl>
                                      </p:cBhvr>
                                    </p:animEffect>
                                  </p:childTnLst>
                                </p:cTn>
                              </p:par>
                            </p:childTnLst>
                          </p:cTn>
                        </p:par>
                      </p:childTnLst>
                    </p:cTn>
                  </p:par>
                  <p:par>
                    <p:cTn id="311" fill="hold">
                      <p:stCondLst>
                        <p:cond delay="indefinite"/>
                      </p:stCondLst>
                      <p:childTnLst>
                        <p:par>
                          <p:cTn id="312" fill="hold">
                            <p:stCondLst>
                              <p:cond delay="0"/>
                            </p:stCondLst>
                            <p:childTnLst>
                              <p:par>
                                <p:cTn id="313" presetID="22" presetClass="entr" presetSubtype="4" fill="hold" grpId="0" nodeType="clickEffect">
                                  <p:stCondLst>
                                    <p:cond delay="0"/>
                                  </p:stCondLst>
                                  <p:childTnLst>
                                    <p:set>
                                      <p:cBhvr>
                                        <p:cTn id="314" dur="1" fill="hold">
                                          <p:stCondLst>
                                            <p:cond delay="0"/>
                                          </p:stCondLst>
                                        </p:cTn>
                                        <p:tgtEl>
                                          <p:spTgt spid="665"/>
                                        </p:tgtEl>
                                        <p:attrNameLst>
                                          <p:attrName>style.visibility</p:attrName>
                                        </p:attrNameLst>
                                      </p:cBhvr>
                                      <p:to>
                                        <p:strVal val="visible"/>
                                      </p:to>
                                    </p:set>
                                    <p:animEffect transition="in" filter="wipe(down)">
                                      <p:cBhvr>
                                        <p:cTn id="315" dur="500"/>
                                        <p:tgtEl>
                                          <p:spTgt spid="665"/>
                                        </p:tgtEl>
                                      </p:cBhvr>
                                    </p:animEffect>
                                  </p:childTnLst>
                                </p:cTn>
                              </p:par>
                            </p:childTnLst>
                          </p:cTn>
                        </p:par>
                      </p:childTnLst>
                    </p:cTn>
                  </p:par>
                  <p:par>
                    <p:cTn id="316" fill="hold">
                      <p:stCondLst>
                        <p:cond delay="indefinite"/>
                      </p:stCondLst>
                      <p:childTnLst>
                        <p:par>
                          <p:cTn id="317" fill="hold">
                            <p:stCondLst>
                              <p:cond delay="0"/>
                            </p:stCondLst>
                            <p:childTnLst>
                              <p:par>
                                <p:cTn id="318" presetID="1" presetClass="exit" presetSubtype="0" fill="hold" grpId="1" nodeType="clickEffect">
                                  <p:stCondLst>
                                    <p:cond delay="0"/>
                                  </p:stCondLst>
                                  <p:childTnLst>
                                    <p:set>
                                      <p:cBhvr>
                                        <p:cTn id="319" dur="1" fill="hold">
                                          <p:stCondLst>
                                            <p:cond delay="0"/>
                                          </p:stCondLst>
                                        </p:cTn>
                                        <p:tgtEl>
                                          <p:spTgt spid="665"/>
                                        </p:tgtEl>
                                        <p:attrNameLst>
                                          <p:attrName>style.visibility</p:attrName>
                                        </p:attrNameLst>
                                      </p:cBhvr>
                                      <p:to>
                                        <p:strVal val="hidden"/>
                                      </p:to>
                                    </p:set>
                                  </p:childTnLst>
                                </p:cTn>
                              </p:par>
                            </p:childTnLst>
                          </p:cTn>
                        </p:par>
                      </p:childTnLst>
                    </p:cTn>
                  </p:par>
                  <p:par>
                    <p:cTn id="320" fill="hold">
                      <p:stCondLst>
                        <p:cond delay="indefinite"/>
                      </p:stCondLst>
                      <p:childTnLst>
                        <p:par>
                          <p:cTn id="321" fill="hold">
                            <p:stCondLst>
                              <p:cond delay="0"/>
                            </p:stCondLst>
                            <p:childTnLst>
                              <p:par>
                                <p:cTn id="322" presetID="22" presetClass="entr" presetSubtype="4" fill="hold" nodeType="clickEffect">
                                  <p:stCondLst>
                                    <p:cond delay="0"/>
                                  </p:stCondLst>
                                  <p:childTnLst>
                                    <p:set>
                                      <p:cBhvr>
                                        <p:cTn id="323" dur="1" fill="hold">
                                          <p:stCondLst>
                                            <p:cond delay="0"/>
                                          </p:stCondLst>
                                        </p:cTn>
                                        <p:tgtEl>
                                          <p:spTgt spid="671"/>
                                        </p:tgtEl>
                                        <p:attrNameLst>
                                          <p:attrName>style.visibility</p:attrName>
                                        </p:attrNameLst>
                                      </p:cBhvr>
                                      <p:to>
                                        <p:strVal val="visible"/>
                                      </p:to>
                                    </p:set>
                                    <p:animEffect transition="in" filter="wipe(down)">
                                      <p:cBhvr>
                                        <p:cTn id="324" dur="500"/>
                                        <p:tgtEl>
                                          <p:spTgt spid="671"/>
                                        </p:tgtEl>
                                      </p:cBhvr>
                                    </p:animEffect>
                                  </p:childTnLst>
                                </p:cTn>
                              </p:par>
                            </p:childTnLst>
                          </p:cTn>
                        </p:par>
                      </p:childTnLst>
                    </p:cTn>
                  </p:par>
                  <p:par>
                    <p:cTn id="325" fill="hold">
                      <p:stCondLst>
                        <p:cond delay="indefinite"/>
                      </p:stCondLst>
                      <p:childTnLst>
                        <p:par>
                          <p:cTn id="326" fill="hold">
                            <p:stCondLst>
                              <p:cond delay="0"/>
                            </p:stCondLst>
                            <p:childTnLst>
                              <p:par>
                                <p:cTn id="327" presetID="22" presetClass="entr" presetSubtype="4" fill="hold" nodeType="clickEffect">
                                  <p:stCondLst>
                                    <p:cond delay="0"/>
                                  </p:stCondLst>
                                  <p:childTnLst>
                                    <p:set>
                                      <p:cBhvr>
                                        <p:cTn id="328" dur="1" fill="hold">
                                          <p:stCondLst>
                                            <p:cond delay="0"/>
                                          </p:stCondLst>
                                        </p:cTn>
                                        <p:tgtEl>
                                          <p:spTgt spid="674"/>
                                        </p:tgtEl>
                                        <p:attrNameLst>
                                          <p:attrName>style.visibility</p:attrName>
                                        </p:attrNameLst>
                                      </p:cBhvr>
                                      <p:to>
                                        <p:strVal val="visible"/>
                                      </p:to>
                                    </p:set>
                                    <p:animEffect transition="in" filter="wipe(down)">
                                      <p:cBhvr>
                                        <p:cTn id="329" dur="500"/>
                                        <p:tgtEl>
                                          <p:spTgt spid="674"/>
                                        </p:tgtEl>
                                      </p:cBhvr>
                                    </p:animEffect>
                                  </p:childTnLst>
                                </p:cTn>
                              </p:par>
                            </p:childTnLst>
                          </p:cTn>
                        </p:par>
                      </p:childTnLst>
                    </p:cTn>
                  </p:par>
                  <p:par>
                    <p:cTn id="330" fill="hold">
                      <p:stCondLst>
                        <p:cond delay="indefinite"/>
                      </p:stCondLst>
                      <p:childTnLst>
                        <p:par>
                          <p:cTn id="331" fill="hold">
                            <p:stCondLst>
                              <p:cond delay="0"/>
                            </p:stCondLst>
                            <p:childTnLst>
                              <p:par>
                                <p:cTn id="332" presetID="22" presetClass="entr" presetSubtype="4" fill="hold" nodeType="clickEffect">
                                  <p:stCondLst>
                                    <p:cond delay="0"/>
                                  </p:stCondLst>
                                  <p:childTnLst>
                                    <p:set>
                                      <p:cBhvr>
                                        <p:cTn id="333" dur="1" fill="hold">
                                          <p:stCondLst>
                                            <p:cond delay="0"/>
                                          </p:stCondLst>
                                        </p:cTn>
                                        <p:tgtEl>
                                          <p:spTgt spid="612"/>
                                        </p:tgtEl>
                                        <p:attrNameLst>
                                          <p:attrName>style.visibility</p:attrName>
                                        </p:attrNameLst>
                                      </p:cBhvr>
                                      <p:to>
                                        <p:strVal val="visible"/>
                                      </p:to>
                                    </p:set>
                                    <p:animEffect transition="in" filter="wipe(down)">
                                      <p:cBhvr>
                                        <p:cTn id="334" dur="500"/>
                                        <p:tgtEl>
                                          <p:spTgt spid="612"/>
                                        </p:tgtEl>
                                      </p:cBhvr>
                                    </p:animEffect>
                                  </p:childTnLst>
                                </p:cTn>
                              </p:par>
                            </p:childTnLst>
                          </p:cTn>
                        </p:par>
                      </p:childTnLst>
                    </p:cTn>
                  </p:par>
                  <p:par>
                    <p:cTn id="335" fill="hold">
                      <p:stCondLst>
                        <p:cond delay="indefinite"/>
                      </p:stCondLst>
                      <p:childTnLst>
                        <p:par>
                          <p:cTn id="336" fill="hold">
                            <p:stCondLst>
                              <p:cond delay="0"/>
                            </p:stCondLst>
                            <p:childTnLst>
                              <p:par>
                                <p:cTn id="337" presetID="1" presetClass="exit" presetSubtype="0" fill="hold" nodeType="clickEffect">
                                  <p:stCondLst>
                                    <p:cond delay="0"/>
                                  </p:stCondLst>
                                  <p:childTnLst>
                                    <p:set>
                                      <p:cBhvr>
                                        <p:cTn id="338" dur="1" fill="hold">
                                          <p:stCondLst>
                                            <p:cond delay="0"/>
                                          </p:stCondLst>
                                        </p:cTn>
                                        <p:tgtEl>
                                          <p:spTgt spid="671"/>
                                        </p:tgtEl>
                                        <p:attrNameLst>
                                          <p:attrName>style.visibility</p:attrName>
                                        </p:attrNameLst>
                                      </p:cBhvr>
                                      <p:to>
                                        <p:strVal val="hidden"/>
                                      </p:to>
                                    </p:set>
                                  </p:childTnLst>
                                </p:cTn>
                              </p:par>
                              <p:par>
                                <p:cTn id="339" presetID="1" presetClass="exit" presetSubtype="0" fill="hold" nodeType="withEffect">
                                  <p:stCondLst>
                                    <p:cond delay="0"/>
                                  </p:stCondLst>
                                  <p:childTnLst>
                                    <p:set>
                                      <p:cBhvr>
                                        <p:cTn id="340" dur="1" fill="hold">
                                          <p:stCondLst>
                                            <p:cond delay="0"/>
                                          </p:stCondLst>
                                        </p:cTn>
                                        <p:tgtEl>
                                          <p:spTgt spid="674"/>
                                        </p:tgtEl>
                                        <p:attrNameLst>
                                          <p:attrName>style.visibility</p:attrName>
                                        </p:attrNameLst>
                                      </p:cBhvr>
                                      <p:to>
                                        <p:strVal val="hidden"/>
                                      </p:to>
                                    </p:set>
                                  </p:childTnLst>
                                </p:cTn>
                              </p:par>
                            </p:childTnLst>
                          </p:cTn>
                        </p:par>
                      </p:childTnLst>
                    </p:cTn>
                  </p:par>
                  <p:par>
                    <p:cTn id="341" fill="hold">
                      <p:stCondLst>
                        <p:cond delay="indefinite"/>
                      </p:stCondLst>
                      <p:childTnLst>
                        <p:par>
                          <p:cTn id="342" fill="hold">
                            <p:stCondLst>
                              <p:cond delay="0"/>
                            </p:stCondLst>
                            <p:childTnLst>
                              <p:par>
                                <p:cTn id="343" presetID="22" presetClass="entr" presetSubtype="4" fill="hold" grpId="0" nodeType="clickEffect">
                                  <p:stCondLst>
                                    <p:cond delay="0"/>
                                  </p:stCondLst>
                                  <p:childTnLst>
                                    <p:set>
                                      <p:cBhvr>
                                        <p:cTn id="344" dur="1" fill="hold">
                                          <p:stCondLst>
                                            <p:cond delay="0"/>
                                          </p:stCondLst>
                                        </p:cTn>
                                        <p:tgtEl>
                                          <p:spTgt spid="669"/>
                                        </p:tgtEl>
                                        <p:attrNameLst>
                                          <p:attrName>style.visibility</p:attrName>
                                        </p:attrNameLst>
                                      </p:cBhvr>
                                      <p:to>
                                        <p:strVal val="visible"/>
                                      </p:to>
                                    </p:set>
                                    <p:animEffect transition="in" filter="wipe(down)">
                                      <p:cBhvr>
                                        <p:cTn id="345" dur="500"/>
                                        <p:tgtEl>
                                          <p:spTgt spid="669"/>
                                        </p:tgtEl>
                                      </p:cBhvr>
                                    </p:animEffect>
                                  </p:childTnLst>
                                </p:cTn>
                              </p:par>
                            </p:childTnLst>
                          </p:cTn>
                        </p:par>
                      </p:childTnLst>
                    </p:cTn>
                  </p:par>
                  <p:par>
                    <p:cTn id="346" fill="hold">
                      <p:stCondLst>
                        <p:cond delay="indefinite"/>
                      </p:stCondLst>
                      <p:childTnLst>
                        <p:par>
                          <p:cTn id="347" fill="hold">
                            <p:stCondLst>
                              <p:cond delay="0"/>
                            </p:stCondLst>
                            <p:childTnLst>
                              <p:par>
                                <p:cTn id="348" presetID="22" presetClass="entr" presetSubtype="4" fill="hold" grpId="0" nodeType="clickEffect">
                                  <p:stCondLst>
                                    <p:cond delay="0"/>
                                  </p:stCondLst>
                                  <p:childTnLst>
                                    <p:set>
                                      <p:cBhvr>
                                        <p:cTn id="349" dur="1" fill="hold">
                                          <p:stCondLst>
                                            <p:cond delay="0"/>
                                          </p:stCondLst>
                                        </p:cTn>
                                        <p:tgtEl>
                                          <p:spTgt spid="668"/>
                                        </p:tgtEl>
                                        <p:attrNameLst>
                                          <p:attrName>style.visibility</p:attrName>
                                        </p:attrNameLst>
                                      </p:cBhvr>
                                      <p:to>
                                        <p:strVal val="visible"/>
                                      </p:to>
                                    </p:set>
                                    <p:animEffect transition="in" filter="wipe(down)">
                                      <p:cBhvr>
                                        <p:cTn id="350" dur="500"/>
                                        <p:tgtEl>
                                          <p:spTgt spid="668"/>
                                        </p:tgtEl>
                                      </p:cBhvr>
                                    </p:animEffect>
                                  </p:childTnLst>
                                </p:cTn>
                              </p:par>
                            </p:childTnLst>
                          </p:cTn>
                        </p:par>
                      </p:childTnLst>
                    </p:cTn>
                  </p:par>
                  <p:par>
                    <p:cTn id="351" fill="hold">
                      <p:stCondLst>
                        <p:cond delay="indefinite"/>
                      </p:stCondLst>
                      <p:childTnLst>
                        <p:par>
                          <p:cTn id="352" fill="hold">
                            <p:stCondLst>
                              <p:cond delay="0"/>
                            </p:stCondLst>
                            <p:childTnLst>
                              <p:par>
                                <p:cTn id="353" presetID="22" presetClass="entr" presetSubtype="4" fill="hold" grpId="0" nodeType="clickEffect">
                                  <p:stCondLst>
                                    <p:cond delay="0"/>
                                  </p:stCondLst>
                                  <p:childTnLst>
                                    <p:set>
                                      <p:cBhvr>
                                        <p:cTn id="354" dur="1" fill="hold">
                                          <p:stCondLst>
                                            <p:cond delay="0"/>
                                          </p:stCondLst>
                                        </p:cTn>
                                        <p:tgtEl>
                                          <p:spTgt spid="678"/>
                                        </p:tgtEl>
                                        <p:attrNameLst>
                                          <p:attrName>style.visibility</p:attrName>
                                        </p:attrNameLst>
                                      </p:cBhvr>
                                      <p:to>
                                        <p:strVal val="visible"/>
                                      </p:to>
                                    </p:set>
                                    <p:animEffect transition="in" filter="wipe(down)">
                                      <p:cBhvr>
                                        <p:cTn id="355" dur="500"/>
                                        <p:tgtEl>
                                          <p:spTgt spid="678"/>
                                        </p:tgtEl>
                                      </p:cBhvr>
                                    </p:animEffect>
                                  </p:childTnLst>
                                </p:cTn>
                              </p:par>
                              <p:par>
                                <p:cTn id="356" presetID="22" presetClass="entr" presetSubtype="4" fill="hold" grpId="0" nodeType="withEffect">
                                  <p:stCondLst>
                                    <p:cond delay="0"/>
                                  </p:stCondLst>
                                  <p:childTnLst>
                                    <p:set>
                                      <p:cBhvr>
                                        <p:cTn id="357" dur="1" fill="hold">
                                          <p:stCondLst>
                                            <p:cond delay="0"/>
                                          </p:stCondLst>
                                        </p:cTn>
                                        <p:tgtEl>
                                          <p:spTgt spid="677"/>
                                        </p:tgtEl>
                                        <p:attrNameLst>
                                          <p:attrName>style.visibility</p:attrName>
                                        </p:attrNameLst>
                                      </p:cBhvr>
                                      <p:to>
                                        <p:strVal val="visible"/>
                                      </p:to>
                                    </p:set>
                                    <p:animEffect transition="in" filter="wipe(down)">
                                      <p:cBhvr>
                                        <p:cTn id="358" dur="500"/>
                                        <p:tgtEl>
                                          <p:spTgt spid="677"/>
                                        </p:tgtEl>
                                      </p:cBhvr>
                                    </p:animEffect>
                                  </p:childTnLst>
                                </p:cTn>
                              </p:par>
                            </p:childTnLst>
                          </p:cTn>
                        </p:par>
                      </p:childTnLst>
                    </p:cTn>
                  </p:par>
                  <p:par>
                    <p:cTn id="359" fill="hold">
                      <p:stCondLst>
                        <p:cond delay="indefinite"/>
                      </p:stCondLst>
                      <p:childTnLst>
                        <p:par>
                          <p:cTn id="360" fill="hold">
                            <p:stCondLst>
                              <p:cond delay="0"/>
                            </p:stCondLst>
                            <p:childTnLst>
                              <p:par>
                                <p:cTn id="361" presetID="22" presetClass="entr" presetSubtype="4" fill="hold" grpId="0" nodeType="clickEffect">
                                  <p:stCondLst>
                                    <p:cond delay="0"/>
                                  </p:stCondLst>
                                  <p:childTnLst>
                                    <p:set>
                                      <p:cBhvr>
                                        <p:cTn id="362" dur="1" fill="hold">
                                          <p:stCondLst>
                                            <p:cond delay="0"/>
                                          </p:stCondLst>
                                        </p:cTn>
                                        <p:tgtEl>
                                          <p:spTgt spid="679"/>
                                        </p:tgtEl>
                                        <p:attrNameLst>
                                          <p:attrName>style.visibility</p:attrName>
                                        </p:attrNameLst>
                                      </p:cBhvr>
                                      <p:to>
                                        <p:strVal val="visible"/>
                                      </p:to>
                                    </p:set>
                                    <p:animEffect transition="in" filter="wipe(down)">
                                      <p:cBhvr>
                                        <p:cTn id="363" dur="500"/>
                                        <p:tgtEl>
                                          <p:spTgt spid="679"/>
                                        </p:tgtEl>
                                      </p:cBhvr>
                                    </p:animEffect>
                                  </p:childTnLst>
                                </p:cTn>
                              </p:par>
                              <p:par>
                                <p:cTn id="364" presetID="22" presetClass="entr" presetSubtype="4" fill="hold" grpId="0" nodeType="withEffect">
                                  <p:stCondLst>
                                    <p:cond delay="0"/>
                                  </p:stCondLst>
                                  <p:childTnLst>
                                    <p:set>
                                      <p:cBhvr>
                                        <p:cTn id="365" dur="1" fill="hold">
                                          <p:stCondLst>
                                            <p:cond delay="0"/>
                                          </p:stCondLst>
                                        </p:cTn>
                                        <p:tgtEl>
                                          <p:spTgt spid="680"/>
                                        </p:tgtEl>
                                        <p:attrNameLst>
                                          <p:attrName>style.visibility</p:attrName>
                                        </p:attrNameLst>
                                      </p:cBhvr>
                                      <p:to>
                                        <p:strVal val="visible"/>
                                      </p:to>
                                    </p:set>
                                    <p:animEffect transition="in" filter="wipe(down)">
                                      <p:cBhvr>
                                        <p:cTn id="366" dur="500"/>
                                        <p:tgtEl>
                                          <p:spTgt spid="680"/>
                                        </p:tgtEl>
                                      </p:cBhvr>
                                    </p:animEffect>
                                  </p:childTnLst>
                                </p:cTn>
                              </p:par>
                            </p:childTnLst>
                          </p:cTn>
                        </p:par>
                      </p:childTnLst>
                    </p:cTn>
                  </p:par>
                  <p:par>
                    <p:cTn id="367" fill="hold">
                      <p:stCondLst>
                        <p:cond delay="indefinite"/>
                      </p:stCondLst>
                      <p:childTnLst>
                        <p:par>
                          <p:cTn id="368" fill="hold">
                            <p:stCondLst>
                              <p:cond delay="0"/>
                            </p:stCondLst>
                            <p:childTnLst>
                              <p:par>
                                <p:cTn id="369" presetID="10" presetClass="entr" presetSubtype="0" fill="hold" nodeType="clickEffect">
                                  <p:stCondLst>
                                    <p:cond delay="0"/>
                                  </p:stCondLst>
                                  <p:childTnLst>
                                    <p:set>
                                      <p:cBhvr>
                                        <p:cTn id="370" dur="1" fill="hold">
                                          <p:stCondLst>
                                            <p:cond delay="0"/>
                                          </p:stCondLst>
                                        </p:cTn>
                                        <p:tgtEl>
                                          <p:spTgt spid="3"/>
                                        </p:tgtEl>
                                        <p:attrNameLst>
                                          <p:attrName>style.visibility</p:attrName>
                                        </p:attrNameLst>
                                      </p:cBhvr>
                                      <p:to>
                                        <p:strVal val="visible"/>
                                      </p:to>
                                    </p:set>
                                    <p:animEffect transition="in" filter="fade">
                                      <p:cBhvr>
                                        <p:cTn id="371" dur="500"/>
                                        <p:tgtEl>
                                          <p:spTgt spid="3"/>
                                        </p:tgtEl>
                                      </p:cBhvr>
                                    </p:animEffect>
                                  </p:childTnLst>
                                </p:cTn>
                              </p:par>
                            </p:childTnLst>
                          </p:cTn>
                        </p:par>
                      </p:childTnLst>
                    </p:cTn>
                  </p:par>
                  <p:par>
                    <p:cTn id="372" fill="hold">
                      <p:stCondLst>
                        <p:cond delay="indefinite"/>
                      </p:stCondLst>
                      <p:childTnLst>
                        <p:par>
                          <p:cTn id="373" fill="hold">
                            <p:stCondLst>
                              <p:cond delay="0"/>
                            </p:stCondLst>
                            <p:childTnLst>
                              <p:par>
                                <p:cTn id="374" presetID="10" presetClass="entr" presetSubtype="0" fill="hold" nodeType="clickEffect">
                                  <p:stCondLst>
                                    <p:cond delay="0"/>
                                  </p:stCondLst>
                                  <p:childTnLst>
                                    <p:set>
                                      <p:cBhvr>
                                        <p:cTn id="375" dur="1" fill="hold">
                                          <p:stCondLst>
                                            <p:cond delay="0"/>
                                          </p:stCondLst>
                                        </p:cTn>
                                        <p:tgtEl>
                                          <p:spTgt spid="4"/>
                                        </p:tgtEl>
                                        <p:attrNameLst>
                                          <p:attrName>style.visibility</p:attrName>
                                        </p:attrNameLst>
                                      </p:cBhvr>
                                      <p:to>
                                        <p:strVal val="visible"/>
                                      </p:to>
                                    </p:set>
                                    <p:animEffect transition="in" filter="fade">
                                      <p:cBhvr>
                                        <p:cTn id="376" dur="500"/>
                                        <p:tgtEl>
                                          <p:spTgt spid="4"/>
                                        </p:tgtEl>
                                      </p:cBhvr>
                                    </p:animEffect>
                                  </p:childTnLst>
                                </p:cTn>
                              </p:par>
                            </p:childTnLst>
                          </p:cTn>
                        </p:par>
                      </p:childTnLst>
                    </p:cTn>
                  </p:par>
                  <p:par>
                    <p:cTn id="377" fill="hold">
                      <p:stCondLst>
                        <p:cond delay="indefinite"/>
                      </p:stCondLst>
                      <p:childTnLst>
                        <p:par>
                          <p:cTn id="378" fill="hold">
                            <p:stCondLst>
                              <p:cond delay="0"/>
                            </p:stCondLst>
                            <p:childTnLst>
                              <p:par>
                                <p:cTn id="379" presetID="23" presetClass="entr" presetSubtype="16" fill="hold" nodeType="clickEffect">
                                  <p:stCondLst>
                                    <p:cond delay="0"/>
                                  </p:stCondLst>
                                  <p:childTnLst>
                                    <p:set>
                                      <p:cBhvr>
                                        <p:cTn id="380" dur="1" fill="hold">
                                          <p:stCondLst>
                                            <p:cond delay="0"/>
                                          </p:stCondLst>
                                        </p:cTn>
                                        <p:tgtEl>
                                          <p:spTgt spid="7"/>
                                        </p:tgtEl>
                                        <p:attrNameLst>
                                          <p:attrName>style.visibility</p:attrName>
                                        </p:attrNameLst>
                                      </p:cBhvr>
                                      <p:to>
                                        <p:strVal val="visible"/>
                                      </p:to>
                                    </p:set>
                                    <p:anim calcmode="lin" valueType="num">
                                      <p:cBhvr additive="base">
                                        <p:cTn id="381" dur="500"/>
                                        <p:tgtEl>
                                          <p:spTgt spid="7"/>
                                        </p:tgtEl>
                                        <p:attrNameLst>
                                          <p:attrName>ppt_w</p:attrName>
                                        </p:attrNameLst>
                                      </p:cBhvr>
                                      <p:tavLst>
                                        <p:tav tm="0">
                                          <p:val>
                                            <p:strVal val="0"/>
                                          </p:val>
                                        </p:tav>
                                        <p:tav tm="100000">
                                          <p:val>
                                            <p:strVal val="#ppt_w"/>
                                          </p:val>
                                        </p:tav>
                                      </p:tavLst>
                                    </p:anim>
                                    <p:anim calcmode="lin" valueType="num">
                                      <p:cBhvr additive="base">
                                        <p:cTn id="382" dur="500"/>
                                        <p:tgtEl>
                                          <p:spTgt spid="7"/>
                                        </p:tgtEl>
                                        <p:attrNameLst>
                                          <p:attrName>ppt_h</p:attrName>
                                        </p:attrNameLst>
                                      </p:cBhvr>
                                      <p:tavLst>
                                        <p:tav tm="0">
                                          <p:val>
                                            <p:strVal val="0"/>
                                          </p:val>
                                        </p:tav>
                                        <p:tav tm="100000">
                                          <p:val>
                                            <p:strVal val="#ppt_h"/>
                                          </p:val>
                                        </p:tav>
                                      </p:tavLst>
                                    </p:anim>
                                  </p:childTnLst>
                                </p:cTn>
                              </p:par>
                            </p:childTnLst>
                          </p:cTn>
                        </p:par>
                      </p:childTnLst>
                    </p:cTn>
                  </p:par>
                  <p:par>
                    <p:cTn id="383" fill="hold">
                      <p:stCondLst>
                        <p:cond delay="indefinite"/>
                      </p:stCondLst>
                      <p:childTnLst>
                        <p:par>
                          <p:cTn id="384" fill="hold">
                            <p:stCondLst>
                              <p:cond delay="0"/>
                            </p:stCondLst>
                            <p:childTnLst>
                              <p:par>
                                <p:cTn id="385" presetID="23" presetClass="entr" presetSubtype="16" fill="hold" nodeType="clickEffect">
                                  <p:stCondLst>
                                    <p:cond delay="0"/>
                                  </p:stCondLst>
                                  <p:childTnLst>
                                    <p:set>
                                      <p:cBhvr>
                                        <p:cTn id="386" dur="1" fill="hold">
                                          <p:stCondLst>
                                            <p:cond delay="0"/>
                                          </p:stCondLst>
                                        </p:cTn>
                                        <p:tgtEl>
                                          <p:spTgt spid="5"/>
                                        </p:tgtEl>
                                        <p:attrNameLst>
                                          <p:attrName>style.visibility</p:attrName>
                                        </p:attrNameLst>
                                      </p:cBhvr>
                                      <p:to>
                                        <p:strVal val="visible"/>
                                      </p:to>
                                    </p:set>
                                    <p:anim calcmode="lin" valueType="num">
                                      <p:cBhvr additive="base">
                                        <p:cTn id="387" dur="500"/>
                                        <p:tgtEl>
                                          <p:spTgt spid="5"/>
                                        </p:tgtEl>
                                        <p:attrNameLst>
                                          <p:attrName>ppt_w</p:attrName>
                                        </p:attrNameLst>
                                      </p:cBhvr>
                                      <p:tavLst>
                                        <p:tav tm="0">
                                          <p:val>
                                            <p:strVal val="0"/>
                                          </p:val>
                                        </p:tav>
                                        <p:tav tm="100000">
                                          <p:val>
                                            <p:strVal val="#ppt_w"/>
                                          </p:val>
                                        </p:tav>
                                      </p:tavLst>
                                    </p:anim>
                                    <p:anim calcmode="lin" valueType="num">
                                      <p:cBhvr additive="base">
                                        <p:cTn id="388" dur="500"/>
                                        <p:tgtEl>
                                          <p:spTgt spid="5"/>
                                        </p:tgtEl>
                                        <p:attrNameLst>
                                          <p:attrName>ppt_h</p:attrName>
                                        </p:attrNameLst>
                                      </p:cBhvr>
                                      <p:tavLst>
                                        <p:tav tm="0">
                                          <p:val>
                                            <p:strVal val="0"/>
                                          </p:val>
                                        </p:tav>
                                        <p:tav tm="100000">
                                          <p:val>
                                            <p:strVal val="#ppt_h"/>
                                          </p:val>
                                        </p:tav>
                                      </p:tavLst>
                                    </p:anim>
                                  </p:childTnLst>
                                </p:cTn>
                              </p:par>
                            </p:childTnLst>
                          </p:cTn>
                        </p:par>
                      </p:childTnLst>
                    </p:cTn>
                  </p:par>
                  <p:par>
                    <p:cTn id="389" fill="hold">
                      <p:stCondLst>
                        <p:cond delay="indefinite"/>
                      </p:stCondLst>
                      <p:childTnLst>
                        <p:par>
                          <p:cTn id="390" fill="hold">
                            <p:stCondLst>
                              <p:cond delay="0"/>
                            </p:stCondLst>
                            <p:childTnLst>
                              <p:par>
                                <p:cTn id="391" presetID="23" presetClass="entr" presetSubtype="16" fill="hold" nodeType="clickEffect">
                                  <p:stCondLst>
                                    <p:cond delay="0"/>
                                  </p:stCondLst>
                                  <p:childTnLst>
                                    <p:set>
                                      <p:cBhvr>
                                        <p:cTn id="392" dur="1" fill="hold">
                                          <p:stCondLst>
                                            <p:cond delay="0"/>
                                          </p:stCondLst>
                                        </p:cTn>
                                        <p:tgtEl>
                                          <p:spTgt spid="6"/>
                                        </p:tgtEl>
                                        <p:attrNameLst>
                                          <p:attrName>style.visibility</p:attrName>
                                        </p:attrNameLst>
                                      </p:cBhvr>
                                      <p:to>
                                        <p:strVal val="visible"/>
                                      </p:to>
                                    </p:set>
                                    <p:anim calcmode="lin" valueType="num">
                                      <p:cBhvr additive="base">
                                        <p:cTn id="393" dur="500"/>
                                        <p:tgtEl>
                                          <p:spTgt spid="6"/>
                                        </p:tgtEl>
                                        <p:attrNameLst>
                                          <p:attrName>ppt_w</p:attrName>
                                        </p:attrNameLst>
                                      </p:cBhvr>
                                      <p:tavLst>
                                        <p:tav tm="0">
                                          <p:val>
                                            <p:strVal val="0"/>
                                          </p:val>
                                        </p:tav>
                                        <p:tav tm="100000">
                                          <p:val>
                                            <p:strVal val="#ppt_w"/>
                                          </p:val>
                                        </p:tav>
                                      </p:tavLst>
                                    </p:anim>
                                    <p:anim calcmode="lin" valueType="num">
                                      <p:cBhvr additive="base">
                                        <p:cTn id="394" dur="500"/>
                                        <p:tgtEl>
                                          <p:spTgt spid="6"/>
                                        </p:tgtEl>
                                        <p:attrNameLst>
                                          <p:attrName>ppt_h</p:attrName>
                                        </p:attrNameLst>
                                      </p:cBhvr>
                                      <p:tavLst>
                                        <p:tav tm="0">
                                          <p:val>
                                            <p:strVal val="0"/>
                                          </p:val>
                                        </p:tav>
                                        <p:tav tm="100000">
                                          <p:val>
                                            <p:strVal val="#ppt_h"/>
                                          </p:val>
                                        </p:tav>
                                      </p:tavLst>
                                    </p:anim>
                                  </p:childTnLst>
                                </p:cTn>
                              </p:par>
                            </p:childTnLst>
                          </p:cTn>
                        </p:par>
                      </p:childTnLst>
                    </p:cTn>
                  </p:par>
                  <p:par>
                    <p:cTn id="395" fill="hold">
                      <p:stCondLst>
                        <p:cond delay="indefinite"/>
                      </p:stCondLst>
                      <p:childTnLst>
                        <p:par>
                          <p:cTn id="396" fill="hold">
                            <p:stCondLst>
                              <p:cond delay="0"/>
                            </p:stCondLst>
                            <p:childTnLst>
                              <p:par>
                                <p:cTn id="397" presetID="10" presetClass="entr" presetSubtype="0" fill="hold" nodeType="clickEffect">
                                  <p:stCondLst>
                                    <p:cond delay="0"/>
                                  </p:stCondLst>
                                  <p:childTnLst>
                                    <p:set>
                                      <p:cBhvr>
                                        <p:cTn id="398" dur="1" fill="hold">
                                          <p:stCondLst>
                                            <p:cond delay="0"/>
                                          </p:stCondLst>
                                        </p:cTn>
                                        <p:tgtEl>
                                          <p:spTgt spid="8"/>
                                        </p:tgtEl>
                                        <p:attrNameLst>
                                          <p:attrName>style.visibility</p:attrName>
                                        </p:attrNameLst>
                                      </p:cBhvr>
                                      <p:to>
                                        <p:strVal val="visible"/>
                                      </p:to>
                                    </p:set>
                                    <p:animEffect transition="in" filter="fade">
                                      <p:cBhvr>
                                        <p:cTn id="399" dur="1000"/>
                                        <p:tgtEl>
                                          <p:spTgt spid="8"/>
                                        </p:tgtEl>
                                      </p:cBhvr>
                                    </p:animEffect>
                                  </p:childTnLst>
                                </p:cTn>
                              </p:par>
                            </p:childTnLst>
                          </p:cTn>
                        </p:par>
                      </p:childTnLst>
                    </p:cTn>
                  </p:par>
                  <p:par>
                    <p:cTn id="400" fill="hold">
                      <p:stCondLst>
                        <p:cond delay="indefinite"/>
                      </p:stCondLst>
                      <p:childTnLst>
                        <p:par>
                          <p:cTn id="401" fill="hold">
                            <p:stCondLst>
                              <p:cond delay="0"/>
                            </p:stCondLst>
                            <p:childTnLst>
                              <p:par>
                                <p:cTn id="402" presetID="10" presetClass="entr" presetSubtype="0" fill="hold" nodeType="clickEffect">
                                  <p:stCondLst>
                                    <p:cond delay="0"/>
                                  </p:stCondLst>
                                  <p:childTnLst>
                                    <p:set>
                                      <p:cBhvr>
                                        <p:cTn id="403" dur="1" fill="hold">
                                          <p:stCondLst>
                                            <p:cond delay="0"/>
                                          </p:stCondLst>
                                        </p:cTn>
                                        <p:tgtEl>
                                          <p:spTgt spid="30"/>
                                        </p:tgtEl>
                                        <p:attrNameLst>
                                          <p:attrName>style.visibility</p:attrName>
                                        </p:attrNameLst>
                                      </p:cBhvr>
                                      <p:to>
                                        <p:strVal val="visible"/>
                                      </p:to>
                                    </p:set>
                                    <p:animEffect transition="in" filter="fade">
                                      <p:cBhvr>
                                        <p:cTn id="40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0"/>
      <p:bldP spid="613" grpId="0" animBg="1"/>
      <p:bldP spid="615" grpId="0" animBg="1"/>
      <p:bldP spid="615" grpId="1" animBg="1"/>
      <p:bldP spid="616" grpId="0"/>
      <p:bldP spid="617" grpId="0" animBg="1"/>
      <p:bldP spid="618" grpId="0"/>
      <p:bldP spid="619" grpId="0" animBg="1"/>
      <p:bldP spid="620" grpId="0" animBg="1"/>
      <p:bldP spid="621" grpId="0"/>
      <p:bldP spid="622" grpId="0" animBg="1"/>
      <p:bldP spid="622" grpId="1" animBg="1"/>
      <p:bldP spid="623" grpId="0" animBg="1"/>
      <p:bldP spid="631" grpId="0" animBg="1"/>
      <p:bldP spid="632" grpId="0"/>
      <p:bldP spid="634" grpId="0"/>
      <p:bldP spid="636" grpId="0"/>
      <p:bldP spid="638" grpId="0" animBg="1"/>
      <p:bldP spid="638" grpId="1" animBg="1"/>
      <p:bldP spid="639" grpId="0" animBg="1"/>
      <p:bldP spid="640" grpId="0"/>
      <p:bldP spid="642" grpId="0"/>
      <p:bldP spid="644" grpId="0"/>
      <p:bldP spid="646" grpId="0" animBg="1"/>
      <p:bldP spid="646" grpId="1" animBg="1"/>
      <p:bldP spid="647" grpId="0" animBg="1"/>
      <p:bldP spid="648" grpId="0"/>
      <p:bldP spid="650" grpId="0"/>
      <p:bldP spid="652" grpId="0"/>
      <p:bldP spid="654" grpId="0"/>
      <p:bldP spid="655" grpId="0" animBg="1"/>
      <p:bldP spid="655" grpId="1" animBg="1"/>
      <p:bldP spid="656" grpId="0" animBg="1"/>
      <p:bldP spid="656" grpId="1" animBg="1"/>
      <p:bldP spid="657" grpId="0" animBg="1"/>
      <p:bldP spid="659" grpId="0"/>
      <p:bldP spid="661" grpId="0"/>
      <p:bldP spid="662" grpId="0"/>
      <p:bldP spid="664" grpId="0"/>
      <p:bldP spid="665" grpId="0" animBg="1"/>
      <p:bldP spid="665" grpId="1" animBg="1"/>
      <p:bldP spid="666" grpId="0" animBg="1"/>
      <p:bldP spid="666" grpId="1" animBg="1"/>
      <p:bldP spid="667" grpId="0"/>
      <p:bldP spid="677" grpId="0"/>
      <p:bldP spid="678" grpId="0" animBg="1"/>
      <p:bldP spid="679" grpId="0"/>
      <p:bldP spid="680" grpId="0" animBg="1"/>
      <p:bldP spid="2" grpId="0" animBg="1"/>
      <p:bldP spid="9" grpId="0"/>
      <p:bldP spid="11" grpId="0"/>
      <p:bldP spid="13" grpId="0"/>
      <p:bldP spid="15" grpId="0"/>
      <p:bldP spid="17" grpId="0"/>
      <p:bldP spid="19" grpId="0"/>
      <p:bldP spid="614" grpId="0" animBg="1"/>
      <p:bldP spid="614" grpId="1" animBg="1"/>
      <p:bldP spid="630" grpId="0" animBg="1"/>
      <p:bldP spid="630" grpId="1" animBg="1"/>
      <p:bldP spid="21" grpId="0" animBg="1"/>
      <p:bldP spid="21" grpId="1" animBg="1"/>
      <p:bldP spid="22" grpId="0" animBg="1"/>
      <p:bldP spid="22" grpId="1" animBg="1"/>
      <p:bldP spid="669" grpId="0" animBg="1"/>
      <p:bldP spid="66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9D0C4C-F45F-43B4-AF0D-01237A6699F4}"/>
              </a:ext>
            </a:extLst>
          </p:cNvPr>
          <p:cNvSpPr/>
          <p:nvPr/>
        </p:nvSpPr>
        <p:spPr>
          <a:xfrm>
            <a:off x="231355" y="243223"/>
            <a:ext cx="11729290" cy="6354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endParaRPr kumimoji="0" lang="en-CA" sz="1800" b="0" i="0" u="none" strike="noStrike" kern="1200" cap="none" spc="0" normalizeH="0" baseline="0" noProof="0">
              <a:ln>
                <a:noFill/>
              </a:ln>
              <a:solidFill>
                <a:prstClr val="white"/>
              </a:solidFill>
              <a:effectLst/>
              <a:uLnTx/>
              <a:uFillTx/>
              <a:latin typeface="Cookie" panose="02000000000000000000" pitchFamily="2" charset="0"/>
              <a:ea typeface="Calibri"/>
              <a:cs typeface="Calibri"/>
              <a:sym typeface="Calibri"/>
            </a:endParaRPr>
          </a:p>
        </p:txBody>
      </p:sp>
      <p:grpSp>
        <p:nvGrpSpPr>
          <p:cNvPr id="7" name="Group 6">
            <a:extLst>
              <a:ext uri="{FF2B5EF4-FFF2-40B4-BE49-F238E27FC236}">
                <a16:creationId xmlns:a16="http://schemas.microsoft.com/office/drawing/2014/main" id="{177A32CD-AA14-4C5F-89A3-EE61C4C08472}"/>
              </a:ext>
            </a:extLst>
          </p:cNvPr>
          <p:cNvGrpSpPr/>
          <p:nvPr/>
        </p:nvGrpSpPr>
        <p:grpSpPr>
          <a:xfrm>
            <a:off x="231355" y="1238650"/>
            <a:ext cx="4019550" cy="3818697"/>
            <a:chOff x="231355" y="1233000"/>
            <a:chExt cx="4019550" cy="3818697"/>
          </a:xfrm>
        </p:grpSpPr>
        <p:sp>
          <p:nvSpPr>
            <p:cNvPr id="5" name="Rectangle 4">
              <a:extLst>
                <a:ext uri="{FF2B5EF4-FFF2-40B4-BE49-F238E27FC236}">
                  <a16:creationId xmlns:a16="http://schemas.microsoft.com/office/drawing/2014/main" id="{4E1E2564-F694-489A-BE97-53E21947E91A}"/>
                </a:ext>
              </a:extLst>
            </p:cNvPr>
            <p:cNvSpPr/>
            <p:nvPr/>
          </p:nvSpPr>
          <p:spPr>
            <a:xfrm>
              <a:off x="357561" y="1664259"/>
              <a:ext cx="3838575" cy="33874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rapezoid 8">
              <a:extLst>
                <a:ext uri="{FF2B5EF4-FFF2-40B4-BE49-F238E27FC236}">
                  <a16:creationId xmlns:a16="http://schemas.microsoft.com/office/drawing/2014/main" id="{882D0E2F-0F13-45AA-AA27-5481F3D8EE17}"/>
                </a:ext>
              </a:extLst>
            </p:cNvPr>
            <p:cNvSpPr/>
            <p:nvPr/>
          </p:nvSpPr>
          <p:spPr>
            <a:xfrm>
              <a:off x="231355" y="1233000"/>
              <a:ext cx="4019550" cy="431258"/>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a:ea typeface="+mn-ea"/>
                  <a:cs typeface="+mn-cs"/>
                </a:rPr>
                <a:t>RENTAL (Term) 	</a:t>
              </a:r>
            </a:p>
          </p:txBody>
        </p:sp>
        <p:sp>
          <p:nvSpPr>
            <p:cNvPr id="13" name="Trapezoid 12">
              <a:extLst>
                <a:ext uri="{FF2B5EF4-FFF2-40B4-BE49-F238E27FC236}">
                  <a16:creationId xmlns:a16="http://schemas.microsoft.com/office/drawing/2014/main" id="{40A28CC8-A145-4FC5-A621-5B01FC66475F}"/>
                </a:ext>
              </a:extLst>
            </p:cNvPr>
            <p:cNvSpPr/>
            <p:nvPr/>
          </p:nvSpPr>
          <p:spPr>
            <a:xfrm>
              <a:off x="580591" y="1709287"/>
              <a:ext cx="3325090" cy="323850"/>
            </a:xfrm>
            <a:prstGeom prst="trapezoid">
              <a:avLst>
                <a:gd name="adj" fmla="val 147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chemeClr val="bg1"/>
                  </a:solidFill>
                  <a:effectLst/>
                  <a:uLnTx/>
                  <a:uFillTx/>
                  <a:latin typeface="Calibri" panose="020F0502020204030204"/>
                  <a:ea typeface="+mn-ea"/>
                  <a:cs typeface="+mn-cs"/>
                </a:rPr>
                <a:t>TERM PROTECTION</a:t>
              </a:r>
            </a:p>
          </p:txBody>
        </p:sp>
      </p:grpSp>
      <p:sp>
        <p:nvSpPr>
          <p:cNvPr id="14" name="TextBox 13">
            <a:extLst>
              <a:ext uri="{FF2B5EF4-FFF2-40B4-BE49-F238E27FC236}">
                <a16:creationId xmlns:a16="http://schemas.microsoft.com/office/drawing/2014/main" id="{97DA1B9F-BA8F-45AA-A8F2-D087481034FF}"/>
              </a:ext>
            </a:extLst>
          </p:cNvPr>
          <p:cNvSpPr txBox="1"/>
          <p:nvPr/>
        </p:nvSpPr>
        <p:spPr>
          <a:xfrm>
            <a:off x="458903" y="1999213"/>
            <a:ext cx="3568466" cy="129586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a:rPr>
              <a:t>10 YEARS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a:rPr>
              <a:t>20 YEARS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a:rPr>
              <a:t>30 YEARS</a:t>
            </a:r>
          </a:p>
        </p:txBody>
      </p:sp>
      <p:grpSp>
        <p:nvGrpSpPr>
          <p:cNvPr id="4" name="Group 3">
            <a:extLst>
              <a:ext uri="{FF2B5EF4-FFF2-40B4-BE49-F238E27FC236}">
                <a16:creationId xmlns:a16="http://schemas.microsoft.com/office/drawing/2014/main" id="{690FBECC-F572-494F-B6D8-5E8D71902E36}"/>
              </a:ext>
            </a:extLst>
          </p:cNvPr>
          <p:cNvGrpSpPr/>
          <p:nvPr/>
        </p:nvGrpSpPr>
        <p:grpSpPr>
          <a:xfrm>
            <a:off x="4376365" y="1241534"/>
            <a:ext cx="7510460" cy="3787245"/>
            <a:chOff x="4371976" y="1223753"/>
            <a:chExt cx="7510460" cy="3787245"/>
          </a:xfrm>
        </p:grpSpPr>
        <p:sp>
          <p:nvSpPr>
            <p:cNvPr id="8" name="Rectangle 7">
              <a:extLst>
                <a:ext uri="{FF2B5EF4-FFF2-40B4-BE49-F238E27FC236}">
                  <a16:creationId xmlns:a16="http://schemas.microsoft.com/office/drawing/2014/main" id="{3EFC68DF-EBE5-4666-B698-06CCE1B4AAC7}"/>
                </a:ext>
              </a:extLst>
            </p:cNvPr>
            <p:cNvSpPr/>
            <p:nvPr/>
          </p:nvSpPr>
          <p:spPr>
            <a:xfrm>
              <a:off x="4452939" y="1668589"/>
              <a:ext cx="7377111" cy="33424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rapezoid 9">
              <a:extLst>
                <a:ext uri="{FF2B5EF4-FFF2-40B4-BE49-F238E27FC236}">
                  <a16:creationId xmlns:a16="http://schemas.microsoft.com/office/drawing/2014/main" id="{FE89C54B-A326-4F45-AA3A-D2615EA41B7A}"/>
                </a:ext>
              </a:extLst>
            </p:cNvPr>
            <p:cNvSpPr/>
            <p:nvPr/>
          </p:nvSpPr>
          <p:spPr>
            <a:xfrm>
              <a:off x="4371976" y="1223753"/>
              <a:ext cx="7510460" cy="439570"/>
            </a:xfrm>
            <a:prstGeom prst="trapezoi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a:ea typeface="+mn-ea"/>
                  <a:cs typeface="+mn-cs"/>
                </a:rPr>
                <a:t>OWNERSHIP (Permanent)</a:t>
              </a:r>
            </a:p>
          </p:txBody>
        </p:sp>
        <p:sp>
          <p:nvSpPr>
            <p:cNvPr id="11" name="Trapezoid 10">
              <a:extLst>
                <a:ext uri="{FF2B5EF4-FFF2-40B4-BE49-F238E27FC236}">
                  <a16:creationId xmlns:a16="http://schemas.microsoft.com/office/drawing/2014/main" id="{CEA8F059-26BE-47C1-B05C-351B1D150C74}"/>
                </a:ext>
              </a:extLst>
            </p:cNvPr>
            <p:cNvSpPr/>
            <p:nvPr/>
          </p:nvSpPr>
          <p:spPr>
            <a:xfrm>
              <a:off x="8338705" y="1709287"/>
              <a:ext cx="3325090" cy="323850"/>
            </a:xfrm>
            <a:prstGeom prst="trapezoid">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a:solidFill>
                    <a:schemeClr val="bg1"/>
                  </a:solidFill>
                  <a:latin typeface="Calibri" panose="020F0502020204030204"/>
                </a:rPr>
                <a:t>Savings </a:t>
              </a:r>
              <a:endParaRPr kumimoji="0" lang="en-CA"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2" name="Trapezoid 11">
              <a:extLst>
                <a:ext uri="{FF2B5EF4-FFF2-40B4-BE49-F238E27FC236}">
                  <a16:creationId xmlns:a16="http://schemas.microsoft.com/office/drawing/2014/main" id="{B093ADFC-E4E6-46DA-8260-D335C861CAAB}"/>
                </a:ext>
              </a:extLst>
            </p:cNvPr>
            <p:cNvSpPr/>
            <p:nvPr/>
          </p:nvSpPr>
          <p:spPr>
            <a:xfrm>
              <a:off x="4681106" y="1709287"/>
              <a:ext cx="3325090" cy="323850"/>
            </a:xfrm>
            <a:prstGeom prst="trapezoid">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chemeClr val="bg1"/>
                  </a:solidFill>
                  <a:effectLst/>
                  <a:uLnTx/>
                  <a:uFillTx/>
                  <a:latin typeface="Calibri" panose="020F0502020204030204"/>
                  <a:ea typeface="+mn-ea"/>
                  <a:cs typeface="+mn-cs"/>
                </a:rPr>
                <a:t>PERMANANT PROTECTION</a:t>
              </a:r>
            </a:p>
          </p:txBody>
        </p:sp>
        <p:cxnSp>
          <p:nvCxnSpPr>
            <p:cNvPr id="20" name="Straight Connector 19">
              <a:extLst>
                <a:ext uri="{FF2B5EF4-FFF2-40B4-BE49-F238E27FC236}">
                  <a16:creationId xmlns:a16="http://schemas.microsoft.com/office/drawing/2014/main" id="{6BA16FA0-90EE-477F-8AA1-823F81E4C068}"/>
                </a:ext>
              </a:extLst>
            </p:cNvPr>
            <p:cNvCxnSpPr/>
            <p:nvPr/>
          </p:nvCxnSpPr>
          <p:spPr>
            <a:xfrm>
              <a:off x="8141494" y="2166811"/>
              <a:ext cx="0" cy="2613471"/>
            </a:xfrm>
            <a:prstGeom prst="line">
              <a:avLst/>
            </a:prstGeom>
          </p:spPr>
          <p:style>
            <a:lnRef idx="1">
              <a:schemeClr val="accent2"/>
            </a:lnRef>
            <a:fillRef idx="0">
              <a:schemeClr val="accent2"/>
            </a:fillRef>
            <a:effectRef idx="0">
              <a:schemeClr val="accent2"/>
            </a:effectRef>
            <a:fontRef idx="minor">
              <a:schemeClr val="tx1"/>
            </a:fontRef>
          </p:style>
        </p:cxnSp>
      </p:grpSp>
      <p:sp>
        <p:nvSpPr>
          <p:cNvPr id="3" name="Rectangle 2">
            <a:extLst>
              <a:ext uri="{FF2B5EF4-FFF2-40B4-BE49-F238E27FC236}">
                <a16:creationId xmlns:a16="http://schemas.microsoft.com/office/drawing/2014/main" id="{96D5DF6E-FDE6-4A38-A100-D361BF1BC54C}"/>
              </a:ext>
            </a:extLst>
          </p:cNvPr>
          <p:cNvSpPr/>
          <p:nvPr/>
        </p:nvSpPr>
        <p:spPr>
          <a:xfrm>
            <a:off x="362633" y="463243"/>
            <a:ext cx="11249230" cy="584775"/>
          </a:xfrm>
          <a:prstGeom prst="rect">
            <a:avLst/>
          </a:prstGeom>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3200" cap="small">
                <a:solidFill>
                  <a:prstClr val="black"/>
                </a:solidFill>
                <a:latin typeface="Arial Black" panose="020B0A04020102020204" pitchFamily="34" charset="0"/>
                <a:ea typeface="Open Sans" panose="020B0606030504020204" pitchFamily="34" charset="0"/>
                <a:cs typeface="Segoe UI" panose="020B0502040204020203" pitchFamily="34" charset="0"/>
              </a:rPr>
              <a:t>PERSONAL LIFE PROTECTION</a:t>
            </a:r>
            <a:endParaRPr kumimoji="0" lang="en-US" sz="3600" b="0" i="0" u="none" strike="noStrike" kern="1200" cap="small" spc="0" normalizeH="0" baseline="0" noProof="0">
              <a:ln>
                <a:noFill/>
              </a:ln>
              <a:solidFill>
                <a:prstClr val="black"/>
              </a:solidFill>
              <a:effectLst/>
              <a:uLnTx/>
              <a:uFillTx/>
              <a:latin typeface="Arial Black" panose="020B0A04020102020204" pitchFamily="34" charset="0"/>
              <a:ea typeface="Open Sans" panose="020B0606030504020204" pitchFamily="34"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FC74AA21-39A0-4428-B6D6-E844EF07A2FC}"/>
              </a:ext>
            </a:extLst>
          </p:cNvPr>
          <p:cNvCxnSpPr>
            <a:cxnSpLocks/>
          </p:cNvCxnSpPr>
          <p:nvPr/>
        </p:nvCxnSpPr>
        <p:spPr>
          <a:xfrm>
            <a:off x="466722" y="1039471"/>
            <a:ext cx="11146657" cy="0"/>
          </a:xfrm>
          <a:prstGeom prst="line">
            <a:avLst/>
          </a:prstGeom>
          <a:ln w="28575">
            <a:solidFill>
              <a:srgbClr val="D24726"/>
            </a:solidFill>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875878A7-A0D3-4B41-BD53-B5FFE99CDEB1}"/>
              </a:ext>
            </a:extLst>
          </p:cNvPr>
          <p:cNvSpPr txBox="1"/>
          <p:nvPr/>
        </p:nvSpPr>
        <p:spPr>
          <a:xfrm>
            <a:off x="4625961" y="2073242"/>
            <a:ext cx="3505634" cy="27731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a:ea typeface="+mn-ea"/>
                <a:cs typeface="+mn-cs"/>
              </a:rPr>
              <a:t>LIFETIME COVERAGE </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CA"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CA"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CA"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CA" sz="2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Calibri" panose="020F0502020204030204"/>
                <a:ea typeface="+mn-ea"/>
                <a:cs typeface="+mn-cs"/>
              </a:rPr>
              <a:t>ONE DAY TAX-FREE TO THE FAMILY</a:t>
            </a:r>
          </a:p>
        </p:txBody>
      </p:sp>
      <p:cxnSp>
        <p:nvCxnSpPr>
          <p:cNvPr id="18" name="Straight Arrow Connector 17">
            <a:extLst>
              <a:ext uri="{FF2B5EF4-FFF2-40B4-BE49-F238E27FC236}">
                <a16:creationId xmlns:a16="http://schemas.microsoft.com/office/drawing/2014/main" id="{CD378121-0731-41BA-8ECB-FD71EC52A87C}"/>
              </a:ext>
            </a:extLst>
          </p:cNvPr>
          <p:cNvCxnSpPr/>
          <p:nvPr/>
        </p:nvCxnSpPr>
        <p:spPr>
          <a:xfrm>
            <a:off x="6343651" y="2680837"/>
            <a:ext cx="0" cy="167640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E15A72D-640E-4968-8F85-B82D57E83F4B}"/>
              </a:ext>
            </a:extLst>
          </p:cNvPr>
          <p:cNvSpPr txBox="1"/>
          <p:nvPr/>
        </p:nvSpPr>
        <p:spPr>
          <a:xfrm>
            <a:off x="8249689" y="2009225"/>
            <a:ext cx="3147758" cy="2784737"/>
          </a:xfrm>
          <a:prstGeom prst="rect">
            <a:avLst/>
          </a:prstGeom>
          <a:noFill/>
        </p:spPr>
        <p:txBody>
          <a:bodyPr wrap="square" rtlCol="0">
            <a:spAutoFit/>
          </a:bodyPr>
          <a:lstStyle/>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CA" sz="1800" b="1" i="0" u="none" strike="noStrike" kern="1200" cap="none" spc="0" normalizeH="0" baseline="0" noProof="0">
                <a:ln>
                  <a:noFill/>
                </a:ln>
                <a:solidFill>
                  <a:prstClr val="black"/>
                </a:solidFill>
                <a:effectLst/>
                <a:uLnTx/>
                <a:uFillTx/>
              </a:rPr>
              <a:t>INVEST</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CA" sz="1800" b="1" i="0" u="none" strike="noStrike" kern="1200" cap="none" spc="0" normalizeH="0" baseline="0" noProof="0">
                <a:ln>
                  <a:noFill/>
                </a:ln>
                <a:solidFill>
                  <a:prstClr val="black"/>
                </a:solidFill>
                <a:effectLst/>
                <a:uLnTx/>
                <a:uFillTx/>
              </a:rPr>
              <a:t>GROW</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CA" sz="1800" b="1" i="0" u="none" strike="noStrike" kern="1200" cap="none" spc="0" normalizeH="0" baseline="0" noProof="0">
                <a:ln>
                  <a:noFill/>
                </a:ln>
                <a:solidFill>
                  <a:prstClr val="black"/>
                </a:solidFill>
                <a:effectLst/>
                <a:uLnTx/>
                <a:uFillTx/>
              </a:rPr>
              <a:t>PAY-OFF EARLY</a:t>
            </a:r>
          </a:p>
          <a:p>
            <a:pPr marL="285750" indent="-285750">
              <a:lnSpc>
                <a:spcPct val="200000"/>
              </a:lnSpc>
              <a:buFont typeface="Arial" panose="020B0604020202020204" pitchFamily="34" charset="0"/>
              <a:buChar char="•"/>
              <a:defRPr/>
            </a:pPr>
            <a:r>
              <a:rPr lang="en-CA" b="1">
                <a:solidFill>
                  <a:prstClr val="black"/>
                </a:solidFill>
              </a:rPr>
              <a:t>USE ON A TAX-PREFERRED BASIS</a:t>
            </a:r>
          </a:p>
        </p:txBody>
      </p:sp>
      <p:sp>
        <p:nvSpPr>
          <p:cNvPr id="2" name="Rectangle 1">
            <a:extLst>
              <a:ext uri="{FF2B5EF4-FFF2-40B4-BE49-F238E27FC236}">
                <a16:creationId xmlns:a16="http://schemas.microsoft.com/office/drawing/2014/main" id="{5B18410C-B9E6-4324-B21F-8F88B00BC71B}"/>
              </a:ext>
            </a:extLst>
          </p:cNvPr>
          <p:cNvSpPr/>
          <p:nvPr/>
        </p:nvSpPr>
        <p:spPr>
          <a:xfrm>
            <a:off x="2995739" y="5299551"/>
            <a:ext cx="629961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prstClr val="black"/>
              </a:buClr>
              <a:buSzPts val="1100"/>
              <a:buFontTx/>
              <a:buNone/>
              <a:tabLst/>
              <a:defRPr/>
            </a:pPr>
            <a:r>
              <a:rPr kumimoji="0" lang="en-CA" sz="2400" b="1" i="0" u="none" strike="noStrike" kern="1200" cap="none" spc="0" normalizeH="0" baseline="0" noProof="0">
                <a:ln>
                  <a:noFill/>
                </a:ln>
                <a:effectLst/>
                <a:uLnTx/>
                <a:uFillTx/>
                <a:ea typeface="Calibri"/>
                <a:cs typeface="Calibri"/>
                <a:sym typeface="Calibri"/>
              </a:rPr>
              <a:t>Which one would you like to know more about?</a:t>
            </a:r>
          </a:p>
        </p:txBody>
      </p:sp>
      <p:sp>
        <p:nvSpPr>
          <p:cNvPr id="6" name="TextBox 5">
            <a:extLst>
              <a:ext uri="{FF2B5EF4-FFF2-40B4-BE49-F238E27FC236}">
                <a16:creationId xmlns:a16="http://schemas.microsoft.com/office/drawing/2014/main" id="{030A339A-9C18-58A2-7F65-C5B17893E2EC}"/>
              </a:ext>
            </a:extLst>
          </p:cNvPr>
          <p:cNvSpPr txBox="1"/>
          <p:nvPr/>
        </p:nvSpPr>
        <p:spPr>
          <a:xfrm>
            <a:off x="3252368" y="5818529"/>
            <a:ext cx="5531892" cy="400110"/>
          </a:xfrm>
          <a:prstGeom prst="rect">
            <a:avLst/>
          </a:prstGeom>
          <a:noFill/>
        </p:spPr>
        <p:txBody>
          <a:bodyPr wrap="square" rtlCol="0">
            <a:spAutoFit/>
          </a:bodyPr>
          <a:lstStyle/>
          <a:p>
            <a:pPr algn="ctr"/>
            <a:r>
              <a:rPr lang="en-CA" sz="2000" b="1"/>
              <a:t>RENTAL     OR    OWNERSHIP</a:t>
            </a:r>
          </a:p>
        </p:txBody>
      </p:sp>
      <p:grpSp>
        <p:nvGrpSpPr>
          <p:cNvPr id="25" name="Group 24">
            <a:extLst>
              <a:ext uri="{FF2B5EF4-FFF2-40B4-BE49-F238E27FC236}">
                <a16:creationId xmlns:a16="http://schemas.microsoft.com/office/drawing/2014/main" id="{63671FB3-680A-0992-A481-49FC97220BB9}"/>
              </a:ext>
            </a:extLst>
          </p:cNvPr>
          <p:cNvGrpSpPr/>
          <p:nvPr/>
        </p:nvGrpSpPr>
        <p:grpSpPr>
          <a:xfrm>
            <a:off x="476800" y="3226946"/>
            <a:ext cx="3558388" cy="1631216"/>
            <a:chOff x="476800" y="3226946"/>
            <a:chExt cx="3558388" cy="1631216"/>
          </a:xfrm>
        </p:grpSpPr>
        <p:sp>
          <p:nvSpPr>
            <p:cNvPr id="21" name="TextBox 20">
              <a:extLst>
                <a:ext uri="{FF2B5EF4-FFF2-40B4-BE49-F238E27FC236}">
                  <a16:creationId xmlns:a16="http://schemas.microsoft.com/office/drawing/2014/main" id="{E13EE8C1-268D-25A2-AA51-A5A2A4ED5692}"/>
                </a:ext>
              </a:extLst>
            </p:cNvPr>
            <p:cNvSpPr txBox="1"/>
            <p:nvPr/>
          </p:nvSpPr>
          <p:spPr>
            <a:xfrm>
              <a:off x="476800" y="3226946"/>
              <a:ext cx="3558388" cy="1631216"/>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endParaRPr kumimoji="0" lang="en-CA" sz="1800" b="1" i="0" u="none" strike="noStrike" kern="1200" cap="none" spc="0" normalizeH="0" baseline="0">
                <a:ln>
                  <a:noFill/>
                </a:ln>
                <a:solidFill>
                  <a:prstClr val="black"/>
                </a:solidFill>
                <a:effectLst/>
                <a:uLnTx/>
                <a:uFillTx/>
                <a:latin typeface="Calibri" panose="020F0502020204030204"/>
              </a:endParaRPr>
            </a:p>
            <a:p>
              <a:pPr marL="0" marR="0" lvl="0" indent="0" algn="ctr" defTabSz="914400" rtl="0" eaLnBrk="1" fontAlgn="auto" latinLnBrk="0" hangingPunct="1">
                <a:spcBef>
                  <a:spcPts val="0"/>
                </a:spcBef>
                <a:spcAft>
                  <a:spcPts val="0"/>
                </a:spcAft>
                <a:buClrTx/>
                <a:buSzTx/>
                <a:buFontTx/>
                <a:buNone/>
                <a:tabLst/>
                <a:defRPr/>
              </a:pPr>
              <a:r>
                <a:rPr kumimoji="0" lang="en-CA" sz="1400" b="1" i="0" u="none" strike="noStrike" kern="1200" cap="none" spc="0" normalizeH="0" baseline="0">
                  <a:ln>
                    <a:noFill/>
                  </a:ln>
                  <a:solidFill>
                    <a:prstClr val="black"/>
                  </a:solidFill>
                  <a:effectLst/>
                  <a:uLnTx/>
                  <a:uFillTx/>
                  <a:latin typeface="Calibri" panose="020F0502020204030204"/>
                </a:rPr>
                <a:t>Less premium &amp; Specific time Protection</a:t>
              </a:r>
              <a:endParaRPr kumimoji="0" lang="en-CA" sz="1400" b="1" i="0" u="none" strike="noStrike" kern="1200" cap="none" spc="0" normalizeH="0">
                <a:ln>
                  <a:noFill/>
                </a:ln>
                <a:solidFill>
                  <a:prstClr val="black"/>
                </a:solidFill>
                <a:effectLst/>
                <a:uLnTx/>
                <a:uFillTx/>
                <a:latin typeface="Calibri" panose="020F0502020204030204"/>
              </a:endParaRPr>
            </a:p>
            <a:p>
              <a:pPr marL="0" marR="0" lvl="0" indent="0" algn="ctr" defTabSz="914400" rtl="0" eaLnBrk="1" fontAlgn="auto" latinLnBrk="0" hangingPunct="1">
                <a:spcBef>
                  <a:spcPts val="0"/>
                </a:spcBef>
                <a:spcAft>
                  <a:spcPts val="0"/>
                </a:spcAft>
                <a:buClrTx/>
                <a:buSzTx/>
                <a:buFontTx/>
                <a:buNone/>
                <a:tabLst/>
                <a:defRPr/>
              </a:pPr>
              <a:endParaRPr kumimoji="0" lang="en-CA" sz="1800" b="1" i="0" u="none" strike="noStrike" kern="1200" cap="none" spc="0" normalizeH="0">
                <a:ln>
                  <a:noFill/>
                </a:ln>
                <a:solidFill>
                  <a:prstClr val="black"/>
                </a:solidFill>
                <a:effectLst/>
                <a:uLnTx/>
                <a:uFillTx/>
                <a:latin typeface="Calibri" panose="020F0502020204030204"/>
              </a:endParaRPr>
            </a:p>
            <a:p>
              <a:pPr marL="0" marR="0" lvl="0" indent="0" algn="ctr" defTabSz="914400" rtl="0" eaLnBrk="1" fontAlgn="auto" latinLnBrk="0" hangingPunct="1">
                <a:spcBef>
                  <a:spcPts val="0"/>
                </a:spcBef>
                <a:spcAft>
                  <a:spcPts val="0"/>
                </a:spcAft>
                <a:buClrTx/>
                <a:buSzTx/>
                <a:buFontTx/>
                <a:buNone/>
                <a:tabLst/>
                <a:defRPr/>
              </a:pPr>
              <a:endParaRPr lang="en-CA" b="1" noProof="0">
                <a:solidFill>
                  <a:prstClr val="black"/>
                </a:solidFill>
                <a:latin typeface="Calibri" panose="020F0502020204030204"/>
              </a:endParaRPr>
            </a:p>
            <a:p>
              <a:pPr marL="0" marR="0" lvl="0" indent="0" algn="ctr" defTabSz="914400" rtl="0" eaLnBrk="1" fontAlgn="auto" latinLnBrk="0" hangingPunct="1">
                <a:spcBef>
                  <a:spcPts val="0"/>
                </a:spcBef>
                <a:spcAft>
                  <a:spcPts val="0"/>
                </a:spcAft>
                <a:buClrTx/>
                <a:buSzTx/>
                <a:buFontTx/>
                <a:buNone/>
                <a:tabLst/>
                <a:defRPr/>
              </a:pPr>
              <a:r>
                <a:rPr lang="en-CA" sz="1600" b="1" noProof="0">
                  <a:solidFill>
                    <a:prstClr val="black"/>
                  </a:solidFill>
                  <a:latin typeface="Calibri" panose="020F0502020204030204"/>
                </a:rPr>
                <a:t>Expensive upon renewal</a:t>
              </a:r>
            </a:p>
            <a:p>
              <a:pPr marL="0" marR="0" lvl="0" indent="0" algn="ctr" defTabSz="914400" rtl="0" eaLnBrk="1" fontAlgn="auto" latinLnBrk="0" hangingPunct="1">
                <a:spcBef>
                  <a:spcPts val="0"/>
                </a:spcBef>
                <a:spcAft>
                  <a:spcPts val="0"/>
                </a:spcAft>
                <a:buClrTx/>
                <a:buSzTx/>
                <a:buFontTx/>
                <a:buNone/>
                <a:tabLst/>
                <a:defRPr/>
              </a:pPr>
              <a:r>
                <a:rPr lang="en-CA" sz="1600" b="1" noProof="0">
                  <a:solidFill>
                    <a:prstClr val="black"/>
                  </a:solidFill>
                  <a:latin typeface="Calibri" panose="020F0502020204030204"/>
                </a:rPr>
                <a:t>No Savings</a:t>
              </a:r>
              <a:endParaRPr kumimoji="0" lang="en-CA" sz="1600" b="1" i="0" u="none" strike="noStrike" kern="1200" cap="none" spc="0" normalizeH="0" baseline="0" noProof="0">
                <a:ln>
                  <a:noFill/>
                </a:ln>
                <a:solidFill>
                  <a:prstClr val="black"/>
                </a:solidFill>
                <a:effectLst/>
                <a:uLnTx/>
                <a:uFillTx/>
                <a:latin typeface="Calibri" panose="020F0502020204030204"/>
              </a:endParaRPr>
            </a:p>
          </p:txBody>
        </p:sp>
        <p:sp>
          <p:nvSpPr>
            <p:cNvPr id="23" name="Rectangle 22">
              <a:extLst>
                <a:ext uri="{FF2B5EF4-FFF2-40B4-BE49-F238E27FC236}">
                  <a16:creationId xmlns:a16="http://schemas.microsoft.com/office/drawing/2014/main" id="{A9F3219C-11CC-6FC5-BBE2-DE414F11EA0C}"/>
                </a:ext>
              </a:extLst>
            </p:cNvPr>
            <p:cNvSpPr/>
            <p:nvPr/>
          </p:nvSpPr>
          <p:spPr>
            <a:xfrm>
              <a:off x="498764" y="3262145"/>
              <a:ext cx="1006277" cy="3128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i="1" u="sng" noProof="0">
                  <a:solidFill>
                    <a:schemeClr val="bg1"/>
                  </a:solidFill>
                  <a:latin typeface="Calibri" panose="020F0502020204030204"/>
                </a:rPr>
                <a:t>Benefit:</a:t>
              </a:r>
              <a:endParaRPr lang="en-CA" i="1" noProof="0">
                <a:solidFill>
                  <a:schemeClr val="bg1"/>
                </a:solidFill>
                <a:latin typeface="Calibri" panose="020F0502020204030204"/>
              </a:endParaRPr>
            </a:p>
          </p:txBody>
        </p:sp>
        <p:sp>
          <p:nvSpPr>
            <p:cNvPr id="24" name="Rectangle 23">
              <a:extLst>
                <a:ext uri="{FF2B5EF4-FFF2-40B4-BE49-F238E27FC236}">
                  <a16:creationId xmlns:a16="http://schemas.microsoft.com/office/drawing/2014/main" id="{47A516BC-7154-4A6D-791B-0D0ABFFD8E97}"/>
                </a:ext>
              </a:extLst>
            </p:cNvPr>
            <p:cNvSpPr/>
            <p:nvPr/>
          </p:nvSpPr>
          <p:spPr>
            <a:xfrm>
              <a:off x="498764" y="3808871"/>
              <a:ext cx="1277535" cy="31283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i="1" u="sng">
                  <a:solidFill>
                    <a:schemeClr val="bg1"/>
                  </a:solidFill>
                  <a:latin typeface="Calibri" panose="020F0502020204030204"/>
                </a:rPr>
                <a:t>Drawbacks:</a:t>
              </a:r>
              <a:endParaRPr lang="en-CA" i="1" noProof="0">
                <a:solidFill>
                  <a:schemeClr val="bg1"/>
                </a:solidFill>
                <a:latin typeface="Calibri" panose="020F0502020204030204"/>
              </a:endParaRPr>
            </a:p>
          </p:txBody>
        </p:sp>
      </p:grpSp>
    </p:spTree>
    <p:extLst>
      <p:ext uri="{BB962C8B-B14F-4D97-AF65-F5344CB8AC3E}">
        <p14:creationId xmlns:p14="http://schemas.microsoft.com/office/powerpoint/2010/main" val="295023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15" grpId="0"/>
      <p:bldP spid="16" grpId="0"/>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3F103-E63E-4CBA-94DC-33E13C4C4FF8}"/>
              </a:ext>
            </a:extLst>
          </p:cNvPr>
          <p:cNvSpPr>
            <a:spLocks noGrp="1"/>
          </p:cNvSpPr>
          <p:nvPr>
            <p:ph type="title"/>
          </p:nvPr>
        </p:nvSpPr>
        <p:spPr>
          <a:xfrm>
            <a:off x="1893948" y="427567"/>
            <a:ext cx="8798984" cy="542237"/>
          </a:xfrm>
        </p:spPr>
        <p:txBody>
          <a:bodyPr>
            <a:noAutofit/>
          </a:bodyPr>
          <a:lstStyle/>
          <a:p>
            <a:r>
              <a:rPr lang="en-CA" sz="4800"/>
              <a:t>Whole Life vs Universal Life</a:t>
            </a:r>
          </a:p>
        </p:txBody>
      </p:sp>
      <p:graphicFrame>
        <p:nvGraphicFramePr>
          <p:cNvPr id="6" name="Table 6">
            <a:extLst>
              <a:ext uri="{FF2B5EF4-FFF2-40B4-BE49-F238E27FC236}">
                <a16:creationId xmlns:a16="http://schemas.microsoft.com/office/drawing/2014/main" id="{5DC0D6C3-7025-4EC4-9616-36AE2F44721D}"/>
              </a:ext>
            </a:extLst>
          </p:cNvPr>
          <p:cNvGraphicFramePr>
            <a:graphicFrameLocks noGrp="1"/>
          </p:cNvGraphicFramePr>
          <p:nvPr/>
        </p:nvGraphicFramePr>
        <p:xfrm>
          <a:off x="1955218" y="1089456"/>
          <a:ext cx="7132941" cy="4377271"/>
        </p:xfrm>
        <a:graphic>
          <a:graphicData uri="http://schemas.openxmlformats.org/drawingml/2006/table">
            <a:tbl>
              <a:tblPr firstRow="1" bandRow="1">
                <a:tableStyleId>{5C22544A-7EE6-4342-B048-85BDC9FD1C3A}</a:tableStyleId>
              </a:tblPr>
              <a:tblGrid>
                <a:gridCol w="2396346">
                  <a:extLst>
                    <a:ext uri="{9D8B030D-6E8A-4147-A177-3AD203B41FA5}">
                      <a16:colId xmlns:a16="http://schemas.microsoft.com/office/drawing/2014/main" val="670714092"/>
                    </a:ext>
                  </a:extLst>
                </a:gridCol>
                <a:gridCol w="2358948">
                  <a:extLst>
                    <a:ext uri="{9D8B030D-6E8A-4147-A177-3AD203B41FA5}">
                      <a16:colId xmlns:a16="http://schemas.microsoft.com/office/drawing/2014/main" val="411127944"/>
                    </a:ext>
                  </a:extLst>
                </a:gridCol>
                <a:gridCol w="2377647">
                  <a:extLst>
                    <a:ext uri="{9D8B030D-6E8A-4147-A177-3AD203B41FA5}">
                      <a16:colId xmlns:a16="http://schemas.microsoft.com/office/drawing/2014/main" val="4187505716"/>
                    </a:ext>
                  </a:extLst>
                </a:gridCol>
              </a:tblGrid>
              <a:tr h="702458">
                <a:tc>
                  <a:txBody>
                    <a:bodyPr/>
                    <a:lstStyle/>
                    <a:p>
                      <a:r>
                        <a:rPr lang="en-CA" sz="2800"/>
                        <a:t>Types</a:t>
                      </a:r>
                      <a:endParaRPr lang="en-CA"/>
                    </a:p>
                  </a:txBody>
                  <a:tcPr/>
                </a:tc>
                <a:tc>
                  <a:txBody>
                    <a:bodyPr/>
                    <a:lstStyle/>
                    <a:p>
                      <a:r>
                        <a:rPr lang="en-CA" sz="2800"/>
                        <a:t>Whole Life</a:t>
                      </a:r>
                    </a:p>
                  </a:txBody>
                  <a:tcPr/>
                </a:tc>
                <a:tc>
                  <a:txBody>
                    <a:bodyPr/>
                    <a:lstStyle/>
                    <a:p>
                      <a:r>
                        <a:rPr lang="en-CA" sz="2800"/>
                        <a:t>Universal Life</a:t>
                      </a:r>
                      <a:endParaRPr lang="en-CA"/>
                    </a:p>
                  </a:txBody>
                  <a:tcPr/>
                </a:tc>
                <a:extLst>
                  <a:ext uri="{0D108BD9-81ED-4DB2-BD59-A6C34878D82A}">
                    <a16:rowId xmlns:a16="http://schemas.microsoft.com/office/drawing/2014/main" val="2618083249"/>
                  </a:ext>
                </a:extLst>
              </a:tr>
              <a:tr h="702458">
                <a:tc>
                  <a:txBody>
                    <a:bodyPr/>
                    <a:lstStyle/>
                    <a:p>
                      <a:r>
                        <a:rPr lang="en-CA"/>
                        <a:t>Cost of Insurance</a:t>
                      </a:r>
                    </a:p>
                  </a:txBody>
                  <a:tcPr/>
                </a:tc>
                <a:tc>
                  <a:txBody>
                    <a:bodyPr/>
                    <a:lstStyle/>
                    <a:p>
                      <a:r>
                        <a:rPr lang="en-CA"/>
                        <a:t>Fixed</a:t>
                      </a:r>
                    </a:p>
                  </a:txBody>
                  <a:tcPr/>
                </a:tc>
                <a:tc>
                  <a:txBody>
                    <a:bodyPr/>
                    <a:lstStyle/>
                    <a:p>
                      <a:r>
                        <a:rPr lang="en-CA"/>
                        <a:t>Yearly Renewable/Level</a:t>
                      </a:r>
                    </a:p>
                  </a:txBody>
                  <a:tcPr/>
                </a:tc>
                <a:extLst>
                  <a:ext uri="{0D108BD9-81ED-4DB2-BD59-A6C34878D82A}">
                    <a16:rowId xmlns:a16="http://schemas.microsoft.com/office/drawing/2014/main" val="2483504179"/>
                  </a:ext>
                </a:extLst>
              </a:tr>
              <a:tr h="702458">
                <a:tc>
                  <a:txBody>
                    <a:bodyPr/>
                    <a:lstStyle/>
                    <a:p>
                      <a:r>
                        <a:rPr lang="en-CA"/>
                        <a:t>Growth</a:t>
                      </a:r>
                    </a:p>
                  </a:txBody>
                  <a:tcPr/>
                </a:tc>
                <a:tc>
                  <a:txBody>
                    <a:bodyPr/>
                    <a:lstStyle/>
                    <a:p>
                      <a:r>
                        <a:rPr lang="en-CA"/>
                        <a:t>Guaranteed + Dividend</a:t>
                      </a:r>
                    </a:p>
                  </a:txBody>
                  <a:tcPr/>
                </a:tc>
                <a:tc>
                  <a:txBody>
                    <a:bodyPr/>
                    <a:lstStyle/>
                    <a:p>
                      <a:r>
                        <a:rPr lang="en-CA"/>
                        <a:t>Variable but Managed</a:t>
                      </a:r>
                    </a:p>
                  </a:txBody>
                  <a:tcPr/>
                </a:tc>
                <a:extLst>
                  <a:ext uri="{0D108BD9-81ED-4DB2-BD59-A6C34878D82A}">
                    <a16:rowId xmlns:a16="http://schemas.microsoft.com/office/drawing/2014/main" val="4291929525"/>
                  </a:ext>
                </a:extLst>
              </a:tr>
              <a:tr h="702458">
                <a:tc>
                  <a:txBody>
                    <a:bodyPr/>
                    <a:lstStyle/>
                    <a:p>
                      <a:r>
                        <a:rPr lang="en-CA"/>
                        <a:t>Premium</a:t>
                      </a:r>
                    </a:p>
                  </a:txBody>
                  <a:tcPr/>
                </a:tc>
                <a:tc>
                  <a:txBody>
                    <a:bodyPr/>
                    <a:lstStyle/>
                    <a:p>
                      <a:r>
                        <a:rPr lang="en-CA"/>
                        <a:t>Fixed Premium	</a:t>
                      </a:r>
                    </a:p>
                  </a:txBody>
                  <a:tcPr/>
                </a:tc>
                <a:tc>
                  <a:txBody>
                    <a:bodyPr/>
                    <a:lstStyle/>
                    <a:p>
                      <a:r>
                        <a:rPr lang="en-CA"/>
                        <a:t>Flexible Premiums</a:t>
                      </a:r>
                    </a:p>
                  </a:txBody>
                  <a:tcPr/>
                </a:tc>
                <a:extLst>
                  <a:ext uri="{0D108BD9-81ED-4DB2-BD59-A6C34878D82A}">
                    <a16:rowId xmlns:a16="http://schemas.microsoft.com/office/drawing/2014/main" val="2727306550"/>
                  </a:ext>
                </a:extLst>
              </a:tr>
              <a:tr h="855418">
                <a:tc>
                  <a:txBody>
                    <a:bodyPr/>
                    <a:lstStyle/>
                    <a:p>
                      <a:r>
                        <a:rPr lang="en-CA"/>
                        <a:t>Pay Period</a:t>
                      </a:r>
                    </a:p>
                  </a:txBody>
                  <a:tcPr/>
                </a:tc>
                <a:tc>
                  <a:txBody>
                    <a:bodyPr/>
                    <a:lstStyle/>
                    <a:p>
                      <a:r>
                        <a:rPr lang="en-CA"/>
                        <a:t>10 year, 20-year or Till age 100</a:t>
                      </a:r>
                    </a:p>
                  </a:txBody>
                  <a:tcPr/>
                </a:tc>
                <a:tc>
                  <a:txBody>
                    <a:bodyPr/>
                    <a:lstStyle/>
                    <a:p>
                      <a:r>
                        <a:rPr lang="en-CA"/>
                        <a:t>20, 25, 30 (Flexible)</a:t>
                      </a:r>
                    </a:p>
                  </a:txBody>
                  <a:tcPr/>
                </a:tc>
                <a:extLst>
                  <a:ext uri="{0D108BD9-81ED-4DB2-BD59-A6C34878D82A}">
                    <a16:rowId xmlns:a16="http://schemas.microsoft.com/office/drawing/2014/main" val="3849326337"/>
                  </a:ext>
                </a:extLst>
              </a:tr>
              <a:tr h="712021">
                <a:tc>
                  <a:txBody>
                    <a:bodyPr/>
                    <a:lstStyle/>
                    <a:p>
                      <a:r>
                        <a:rPr lang="en-CA"/>
                        <a:t>Tax deferred growth/</a:t>
                      </a:r>
                    </a:p>
                    <a:p>
                      <a:r>
                        <a:rPr lang="en-CA"/>
                        <a:t>Tax Free inheritance</a:t>
                      </a:r>
                    </a:p>
                  </a:txBody>
                  <a:tcPr/>
                </a:tc>
                <a:tc>
                  <a:txBody>
                    <a:bodyPr/>
                    <a:lstStyle/>
                    <a:p>
                      <a:r>
                        <a:rPr lang="en-CA"/>
                        <a:t>Yes</a:t>
                      </a:r>
                    </a:p>
                  </a:txBody>
                  <a:tcPr/>
                </a:tc>
                <a:tc>
                  <a:txBody>
                    <a:bodyPr/>
                    <a:lstStyle/>
                    <a:p>
                      <a:r>
                        <a:rPr lang="en-CA"/>
                        <a:t>Yes</a:t>
                      </a:r>
                    </a:p>
                  </a:txBody>
                  <a:tcPr/>
                </a:tc>
                <a:extLst>
                  <a:ext uri="{0D108BD9-81ED-4DB2-BD59-A6C34878D82A}">
                    <a16:rowId xmlns:a16="http://schemas.microsoft.com/office/drawing/2014/main" val="56035566"/>
                  </a:ext>
                </a:extLst>
              </a:tr>
            </a:tbl>
          </a:graphicData>
        </a:graphic>
      </p:graphicFrame>
      <p:sp>
        <p:nvSpPr>
          <p:cNvPr id="7" name="TextBox 6">
            <a:extLst>
              <a:ext uri="{FF2B5EF4-FFF2-40B4-BE49-F238E27FC236}">
                <a16:creationId xmlns:a16="http://schemas.microsoft.com/office/drawing/2014/main" id="{2E83D102-386A-4B33-96BD-BC0A84862EA8}"/>
              </a:ext>
            </a:extLst>
          </p:cNvPr>
          <p:cNvSpPr txBox="1"/>
          <p:nvPr/>
        </p:nvSpPr>
        <p:spPr>
          <a:xfrm>
            <a:off x="656135" y="5466727"/>
            <a:ext cx="10330626" cy="400110"/>
          </a:xfrm>
          <a:prstGeom prst="rect">
            <a:avLst/>
          </a:prstGeom>
          <a:noFill/>
        </p:spPr>
        <p:txBody>
          <a:bodyPr wrap="square" rtlCol="0">
            <a:spAutoFit/>
          </a:bodyPr>
          <a:lstStyle/>
          <a:p>
            <a:r>
              <a:rPr lang="en-CA" sz="2000"/>
              <a:t>Would you like to have Guaranteed Growth &amp; Fixed Premiums or Variable Growth &amp; Flexibility?</a:t>
            </a:r>
          </a:p>
        </p:txBody>
      </p:sp>
    </p:spTree>
    <p:extLst>
      <p:ext uri="{BB962C8B-B14F-4D97-AF65-F5344CB8AC3E}">
        <p14:creationId xmlns:p14="http://schemas.microsoft.com/office/powerpoint/2010/main" val="3768602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0"/>
          <p:cNvSpPr/>
          <p:nvPr/>
        </p:nvSpPr>
        <p:spPr>
          <a:xfrm rot="5400000">
            <a:off x="11142849" y="26614"/>
            <a:ext cx="1075765" cy="1022537"/>
          </a:xfrm>
          <a:custGeom>
            <a:avLst/>
            <a:gdLst/>
            <a:ahLst/>
            <a:cxnLst/>
            <a:rect l="l" t="t" r="r" b="b"/>
            <a:pathLst>
              <a:path w="1734185" h="1158875">
                <a:moveTo>
                  <a:pt x="1733931" y="0"/>
                </a:moveTo>
                <a:lnTo>
                  <a:pt x="0" y="0"/>
                </a:lnTo>
                <a:lnTo>
                  <a:pt x="0" y="1158532"/>
                </a:lnTo>
                <a:lnTo>
                  <a:pt x="1733931" y="0"/>
                </a:lnTo>
                <a:close/>
              </a:path>
            </a:pathLst>
          </a:custGeom>
          <a:solidFill>
            <a:srgbClr val="0069A7"/>
          </a:solidFill>
        </p:spPr>
        <p:txBody>
          <a:bodyPr wrap="square" lIns="0" tIns="0" rIns="0" bIns="0" rtlCol="0"/>
          <a:lstStyle/>
          <a:p>
            <a:endParaRPr sz="1588">
              <a:solidFill>
                <a:prstClr val="black"/>
              </a:solidFill>
            </a:endParaRPr>
          </a:p>
        </p:txBody>
      </p:sp>
      <p:pic>
        <p:nvPicPr>
          <p:cNvPr id="3" name="Picture 2"/>
          <p:cNvPicPr>
            <a:picLocks noChangeAspect="1"/>
          </p:cNvPicPr>
          <p:nvPr/>
        </p:nvPicPr>
        <p:blipFill>
          <a:blip r:embed="rId2"/>
          <a:stretch>
            <a:fillRect/>
          </a:stretch>
        </p:blipFill>
        <p:spPr>
          <a:xfrm>
            <a:off x="11206181" y="157435"/>
            <a:ext cx="836511" cy="841551"/>
          </a:xfrm>
          <a:prstGeom prst="rect">
            <a:avLst/>
          </a:prstGeom>
        </p:spPr>
      </p:pic>
      <p:sp>
        <p:nvSpPr>
          <p:cNvPr id="4" name="TextBox 3"/>
          <p:cNvSpPr txBox="1"/>
          <p:nvPr/>
        </p:nvSpPr>
        <p:spPr>
          <a:xfrm>
            <a:off x="1913346" y="184714"/>
            <a:ext cx="7124700" cy="646331"/>
          </a:xfrm>
          <a:prstGeom prst="rect">
            <a:avLst/>
          </a:prstGeom>
          <a:noFill/>
        </p:spPr>
        <p:txBody>
          <a:bodyPr wrap="square" rtlCol="0">
            <a:spAutoFit/>
          </a:bodyPr>
          <a:lstStyle>
            <a:defPPr>
              <a:defRPr lang="en-US"/>
            </a:defPPr>
            <a:lvl1pPr algn="ctr">
              <a:defRPr sz="2400" b="1" i="1">
                <a:solidFill>
                  <a:srgbClr val="1D9A78"/>
                </a:solidFill>
              </a:defRPr>
            </a:lvl1pPr>
          </a:lstStyle>
          <a:p>
            <a:r>
              <a:rPr lang="en-CA" sz="3600">
                <a:solidFill>
                  <a:srgbClr val="0069A7"/>
                </a:solidFill>
              </a:rPr>
              <a:t>Solution - Universal Life</a:t>
            </a:r>
          </a:p>
        </p:txBody>
      </p:sp>
      <p:pic>
        <p:nvPicPr>
          <p:cNvPr id="7" name="Picture 6"/>
          <p:cNvPicPr>
            <a:picLocks noChangeAspect="1"/>
          </p:cNvPicPr>
          <p:nvPr/>
        </p:nvPicPr>
        <p:blipFill>
          <a:blip r:embed="rId3"/>
          <a:stretch>
            <a:fillRect/>
          </a:stretch>
        </p:blipFill>
        <p:spPr>
          <a:xfrm>
            <a:off x="2178522" y="1075765"/>
            <a:ext cx="7124700" cy="2057400"/>
          </a:xfrm>
          <a:prstGeom prst="rect">
            <a:avLst/>
          </a:prstGeom>
        </p:spPr>
      </p:pic>
      <p:sp>
        <p:nvSpPr>
          <p:cNvPr id="12" name="TextBox 11"/>
          <p:cNvSpPr txBox="1"/>
          <p:nvPr/>
        </p:nvSpPr>
        <p:spPr>
          <a:xfrm>
            <a:off x="159027" y="3377885"/>
            <a:ext cx="11734800" cy="3046988"/>
          </a:xfrm>
          <a:prstGeom prst="rect">
            <a:avLst/>
          </a:prstGeom>
          <a:noFill/>
        </p:spPr>
        <p:txBody>
          <a:bodyPr wrap="square" rtlCol="0">
            <a:spAutoFit/>
          </a:bodyPr>
          <a:lstStyle/>
          <a:p>
            <a:pPr marL="171450" indent="-171450">
              <a:buFont typeface="Arial" panose="020B0604020202020204" pitchFamily="34" charset="0"/>
              <a:buChar char="•"/>
            </a:pPr>
            <a:r>
              <a:rPr lang="en-US" b="1"/>
              <a:t>Income protection </a:t>
            </a:r>
          </a:p>
          <a:p>
            <a:r>
              <a:rPr lang="en-US" sz="1200"/>
              <a:t>While you are working, UL provides income protection for your family. If something unexpected should</a:t>
            </a:r>
          </a:p>
          <a:p>
            <a:r>
              <a:rPr lang="en-US" sz="1200"/>
              <a:t>happen to you, your family will be provided for. Plus...you can include a critical illness protection rider on your universal life insurance policy for an added layer of protection.</a:t>
            </a:r>
          </a:p>
          <a:p>
            <a:endParaRPr lang="en-US" sz="1200"/>
          </a:p>
          <a:p>
            <a:pPr marL="171450" indent="-171450">
              <a:buFont typeface="Arial" panose="020B0604020202020204" pitchFamily="34" charset="0"/>
              <a:buChar char="•"/>
            </a:pPr>
            <a:r>
              <a:rPr lang="en-US" b="1"/>
              <a:t>Investment growth </a:t>
            </a:r>
          </a:p>
          <a:p>
            <a:r>
              <a:rPr lang="en-US" sz="1200"/>
              <a:t>UL offers a variety of investment options which are professionally handled by best-in-class money managers so you can customize the coverage that reflects your personal investment goals at every stage of life. As well, UL offers many guarantees to ensure you are getting the most out of your investments including Guaranteed Cost of Insurance (COI) rates.</a:t>
            </a:r>
          </a:p>
          <a:p>
            <a:r>
              <a:rPr lang="en-US" sz="1200"/>
              <a:t> </a:t>
            </a:r>
          </a:p>
          <a:p>
            <a:pPr marL="171450" indent="-171450">
              <a:buFont typeface="Arial" panose="020B0604020202020204" pitchFamily="34" charset="0"/>
              <a:buChar char="•"/>
            </a:pPr>
            <a:r>
              <a:rPr lang="en-US" b="1"/>
              <a:t>Tax‐deferred growth </a:t>
            </a:r>
          </a:p>
          <a:p>
            <a:r>
              <a:rPr lang="en-US" sz="1200"/>
              <a:t>UL offers you the power of tax‐deferred growth on your investments so that more of your money stays with you.</a:t>
            </a:r>
          </a:p>
          <a:p>
            <a:endParaRPr lang="en-US" sz="1200"/>
          </a:p>
          <a:p>
            <a:pPr marL="171450" indent="-171450">
              <a:buFont typeface="Arial" panose="020B0604020202020204" pitchFamily="34" charset="0"/>
              <a:buChar char="•"/>
            </a:pPr>
            <a:r>
              <a:rPr lang="en-US" b="1"/>
              <a:t>Discipline </a:t>
            </a:r>
          </a:p>
          <a:p>
            <a:r>
              <a:rPr lang="en-US" sz="1200"/>
              <a:t>UL is designed to encourage disciplined investing throughout your life. In fact, it will reward you for making consistent minimum premium payments through a Persistency and Performance Bonus. </a:t>
            </a:r>
            <a:endParaRPr lang="en-CA" sz="1200"/>
          </a:p>
        </p:txBody>
      </p:sp>
      <p:sp>
        <p:nvSpPr>
          <p:cNvPr id="5" name="Footer Placeholder 4">
            <a:extLst>
              <a:ext uri="{FF2B5EF4-FFF2-40B4-BE49-F238E27FC236}">
                <a16:creationId xmlns:a16="http://schemas.microsoft.com/office/drawing/2014/main" id="{94203283-EE15-4E4E-957B-C4081DCB4AB7}"/>
              </a:ext>
            </a:extLst>
          </p:cNvPr>
          <p:cNvSpPr>
            <a:spLocks noGrp="1"/>
          </p:cNvSpPr>
          <p:nvPr>
            <p:ph type="ftr" sz="quarter" idx="11"/>
          </p:nvPr>
        </p:nvSpPr>
        <p:spPr/>
        <p:txBody>
          <a:bodyPr/>
          <a:lstStyle/>
          <a:p>
            <a:r>
              <a:rPr lang="en-CA"/>
              <a:t>* For Illustration Purpose Only</a:t>
            </a:r>
          </a:p>
        </p:txBody>
      </p:sp>
    </p:spTree>
    <p:extLst>
      <p:ext uri="{BB962C8B-B14F-4D97-AF65-F5344CB8AC3E}">
        <p14:creationId xmlns:p14="http://schemas.microsoft.com/office/powerpoint/2010/main" val="390150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fade">
                                      <p:cBhvr>
                                        <p:cTn id="26" dur="5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animEffect transition="in" filter="fade">
                                      <p:cBhvr>
                                        <p:cTn id="31" dur="500"/>
                                        <p:tgtEl>
                                          <p:spTgt spid="12">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xEl>
                                              <p:pRg st="8" end="8"/>
                                            </p:txEl>
                                          </p:spTgt>
                                        </p:tgtEl>
                                        <p:attrNameLst>
                                          <p:attrName>style.visibility</p:attrName>
                                        </p:attrNameLst>
                                      </p:cBhvr>
                                      <p:to>
                                        <p:strVal val="visible"/>
                                      </p:to>
                                    </p:set>
                                    <p:animEffect transition="in" filter="fade">
                                      <p:cBhvr>
                                        <p:cTn id="34" dur="500"/>
                                        <p:tgtEl>
                                          <p:spTgt spid="1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xEl>
                                              <p:pRg st="10" end="10"/>
                                            </p:txEl>
                                          </p:spTgt>
                                        </p:tgtEl>
                                        <p:attrNameLst>
                                          <p:attrName>style.visibility</p:attrName>
                                        </p:attrNameLst>
                                      </p:cBhvr>
                                      <p:to>
                                        <p:strVal val="visible"/>
                                      </p:to>
                                    </p:set>
                                    <p:animEffect transition="in" filter="fade">
                                      <p:cBhvr>
                                        <p:cTn id="39" dur="500"/>
                                        <p:tgtEl>
                                          <p:spTgt spid="12">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xEl>
                                              <p:pRg st="11" end="11"/>
                                            </p:txEl>
                                          </p:spTgt>
                                        </p:tgtEl>
                                        <p:attrNameLst>
                                          <p:attrName>style.visibility</p:attrName>
                                        </p:attrNameLst>
                                      </p:cBhvr>
                                      <p:to>
                                        <p:strVal val="visible"/>
                                      </p:to>
                                    </p:set>
                                    <p:animEffect transition="in" filter="fade">
                                      <p:cBhvr>
                                        <p:cTn id="42"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0"/>
          <p:cNvSpPr/>
          <p:nvPr/>
        </p:nvSpPr>
        <p:spPr>
          <a:xfrm rot="5400000">
            <a:off x="11142849" y="26614"/>
            <a:ext cx="1075765" cy="1022537"/>
          </a:xfrm>
          <a:custGeom>
            <a:avLst/>
            <a:gdLst/>
            <a:ahLst/>
            <a:cxnLst/>
            <a:rect l="l" t="t" r="r" b="b"/>
            <a:pathLst>
              <a:path w="1734185" h="1158875">
                <a:moveTo>
                  <a:pt x="1733931" y="0"/>
                </a:moveTo>
                <a:lnTo>
                  <a:pt x="0" y="0"/>
                </a:lnTo>
                <a:lnTo>
                  <a:pt x="0" y="1158532"/>
                </a:lnTo>
                <a:lnTo>
                  <a:pt x="1733931" y="0"/>
                </a:lnTo>
                <a:close/>
              </a:path>
            </a:pathLst>
          </a:custGeom>
          <a:solidFill>
            <a:srgbClr val="0069A7"/>
          </a:solidFill>
        </p:spPr>
        <p:txBody>
          <a:bodyPr wrap="square" lIns="0" tIns="0" rIns="0" bIns="0" rtlCol="0"/>
          <a:lstStyle/>
          <a:p>
            <a:pPr defTabSz="914377"/>
            <a:endParaRPr sz="1588">
              <a:solidFill>
                <a:prstClr val="black"/>
              </a:solidFill>
            </a:endParaRPr>
          </a:p>
        </p:txBody>
      </p:sp>
      <p:pic>
        <p:nvPicPr>
          <p:cNvPr id="3" name="Picture 2"/>
          <p:cNvPicPr>
            <a:picLocks noChangeAspect="1"/>
          </p:cNvPicPr>
          <p:nvPr/>
        </p:nvPicPr>
        <p:blipFill>
          <a:blip r:embed="rId3"/>
          <a:stretch>
            <a:fillRect/>
          </a:stretch>
        </p:blipFill>
        <p:spPr>
          <a:xfrm>
            <a:off x="11206181" y="157435"/>
            <a:ext cx="836511" cy="841551"/>
          </a:xfrm>
          <a:prstGeom prst="rect">
            <a:avLst/>
          </a:prstGeom>
        </p:spPr>
      </p:pic>
      <p:sp>
        <p:nvSpPr>
          <p:cNvPr id="4" name="TextBox 3"/>
          <p:cNvSpPr txBox="1"/>
          <p:nvPr/>
        </p:nvSpPr>
        <p:spPr>
          <a:xfrm>
            <a:off x="2382086" y="121993"/>
            <a:ext cx="9023641" cy="646331"/>
          </a:xfrm>
          <a:prstGeom prst="rect">
            <a:avLst/>
          </a:prstGeom>
          <a:noFill/>
        </p:spPr>
        <p:txBody>
          <a:bodyPr wrap="square" rtlCol="0">
            <a:spAutoFit/>
          </a:bodyPr>
          <a:lstStyle>
            <a:defPPr>
              <a:defRPr lang="en-US"/>
            </a:defPPr>
            <a:lvl1pPr algn="ctr">
              <a:defRPr sz="2400" b="1" i="1">
                <a:solidFill>
                  <a:srgbClr val="1D9A78"/>
                </a:solidFill>
              </a:defRPr>
            </a:lvl1pPr>
          </a:lstStyle>
          <a:p>
            <a:pPr algn="l" defTabSz="914377"/>
            <a:r>
              <a:rPr lang="en-CA" sz="3600">
                <a:solidFill>
                  <a:srgbClr val="0069A7"/>
                </a:solidFill>
              </a:rPr>
              <a:t>Building &amp; Protecting your Future - Client </a:t>
            </a:r>
          </a:p>
        </p:txBody>
      </p:sp>
      <p:sp>
        <p:nvSpPr>
          <p:cNvPr id="6" name="TextBox 5"/>
          <p:cNvSpPr txBox="1"/>
          <p:nvPr/>
        </p:nvSpPr>
        <p:spPr>
          <a:xfrm>
            <a:off x="375003" y="869163"/>
            <a:ext cx="1430275" cy="1077218"/>
          </a:xfrm>
          <a:prstGeom prst="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Power of small consistent savings</a:t>
            </a:r>
          </a:p>
        </p:txBody>
      </p:sp>
      <p:sp>
        <p:nvSpPr>
          <p:cNvPr id="8" name="Rounded Rectangle 7"/>
          <p:cNvSpPr/>
          <p:nvPr/>
        </p:nvSpPr>
        <p:spPr>
          <a:xfrm>
            <a:off x="5882447" y="1418351"/>
            <a:ext cx="1052327" cy="388237"/>
          </a:xfrm>
          <a:prstGeom prst="round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$230/m</a:t>
            </a:r>
          </a:p>
        </p:txBody>
      </p:sp>
      <p:sp>
        <p:nvSpPr>
          <p:cNvPr id="9" name="TextBox 8"/>
          <p:cNvSpPr txBox="1"/>
          <p:nvPr/>
        </p:nvSpPr>
        <p:spPr>
          <a:xfrm>
            <a:off x="7184490" y="1418353"/>
            <a:ext cx="2607171" cy="646331"/>
          </a:xfrm>
          <a:prstGeom prst="rect">
            <a:avLst/>
          </a:prstGeom>
          <a:noFill/>
        </p:spPr>
        <p:txBody>
          <a:bodyPr wrap="square" rtlCol="0">
            <a:spAutoFit/>
          </a:bodyPr>
          <a:lstStyle/>
          <a:p>
            <a:pPr defTabSz="914377"/>
            <a:r>
              <a:rPr lang="en-CA" sz="1200">
                <a:solidFill>
                  <a:prstClr val="black"/>
                </a:solidFill>
              </a:rPr>
              <a:t>=$230 x 12 = $2760/year</a:t>
            </a:r>
          </a:p>
          <a:p>
            <a:pPr defTabSz="914377"/>
            <a:r>
              <a:rPr lang="en-CA" sz="1200">
                <a:solidFill>
                  <a:prstClr val="black"/>
                </a:solidFill>
              </a:rPr>
              <a:t>=$2760 x 30yrs</a:t>
            </a:r>
          </a:p>
          <a:p>
            <a:pPr defTabSz="914377"/>
            <a:r>
              <a:rPr lang="en-CA" sz="1200" b="1">
                <a:solidFill>
                  <a:prstClr val="black"/>
                </a:solidFill>
              </a:rPr>
              <a:t>=$82,800 total saving</a:t>
            </a:r>
          </a:p>
        </p:txBody>
      </p:sp>
      <p:cxnSp>
        <p:nvCxnSpPr>
          <p:cNvPr id="10" name="Straight Arrow Connector 9"/>
          <p:cNvCxnSpPr>
            <a:stCxn id="8" idx="2"/>
          </p:cNvCxnSpPr>
          <p:nvPr/>
        </p:nvCxnSpPr>
        <p:spPr>
          <a:xfrm>
            <a:off x="6408611" y="1806588"/>
            <a:ext cx="2396722" cy="7681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32183" y="2574756"/>
            <a:ext cx="2918956" cy="3293209"/>
          </a:xfrm>
          <a:prstGeom prst="rect">
            <a:avLst/>
          </a:prstGeom>
          <a:noFill/>
        </p:spPr>
        <p:txBody>
          <a:bodyPr wrap="square" rtlCol="0">
            <a:spAutoFit/>
          </a:bodyPr>
          <a:lstStyle/>
          <a:p>
            <a:pPr algn="ctr" defTabSz="914377"/>
            <a:r>
              <a:rPr lang="en-CA">
                <a:solidFill>
                  <a:prstClr val="black"/>
                </a:solidFill>
              </a:rPr>
              <a:t>After 30 years @6% growth</a:t>
            </a:r>
          </a:p>
          <a:p>
            <a:pPr algn="ctr" defTabSz="914377"/>
            <a:r>
              <a:rPr lang="en-CA" b="1">
                <a:solidFill>
                  <a:prstClr val="black"/>
                </a:solidFill>
              </a:rPr>
              <a:t>=$118,000</a:t>
            </a:r>
          </a:p>
          <a:p>
            <a:pPr defTabSz="914377"/>
            <a:endParaRPr lang="en-CA">
              <a:solidFill>
                <a:prstClr val="black"/>
              </a:solidFill>
            </a:endParaRPr>
          </a:p>
          <a:p>
            <a:pPr defTabSz="914377"/>
            <a:endParaRPr lang="en-CA">
              <a:solidFill>
                <a:prstClr val="black"/>
              </a:solidFill>
            </a:endParaRPr>
          </a:p>
          <a:p>
            <a:pPr defTabSz="914377"/>
            <a:endParaRPr lang="en-CA">
              <a:solidFill>
                <a:prstClr val="black"/>
              </a:solidFill>
            </a:endParaRPr>
          </a:p>
          <a:p>
            <a:pPr defTabSz="914377"/>
            <a:endParaRPr lang="en-CA">
              <a:solidFill>
                <a:prstClr val="black"/>
              </a:solidFill>
            </a:endParaRPr>
          </a:p>
          <a:p>
            <a:pPr defTabSz="914377"/>
            <a:endParaRPr lang="en-CA">
              <a:solidFill>
                <a:prstClr val="black"/>
              </a:solidFill>
            </a:endParaRPr>
          </a:p>
          <a:p>
            <a:pPr defTabSz="914377"/>
            <a:endParaRPr lang="en-CA">
              <a:solidFill>
                <a:prstClr val="black"/>
              </a:solidFill>
            </a:endParaRPr>
          </a:p>
          <a:p>
            <a:pPr algn="ctr" defTabSz="914377"/>
            <a:r>
              <a:rPr lang="en-CA">
                <a:solidFill>
                  <a:prstClr val="black"/>
                </a:solidFill>
              </a:rPr>
              <a:t>At age 65, total Savings for your retirement</a:t>
            </a:r>
          </a:p>
          <a:p>
            <a:pPr algn="ctr" defTabSz="914377"/>
            <a:r>
              <a:rPr lang="en-CA" sz="2800" b="1">
                <a:solidFill>
                  <a:srgbClr val="FF0000"/>
                </a:solidFill>
              </a:rPr>
              <a:t>=$145,000</a:t>
            </a:r>
          </a:p>
        </p:txBody>
      </p:sp>
      <p:cxnSp>
        <p:nvCxnSpPr>
          <p:cNvPr id="12" name="Straight Arrow Connector 11"/>
          <p:cNvCxnSpPr>
            <a:stCxn id="8" idx="2"/>
          </p:cNvCxnSpPr>
          <p:nvPr/>
        </p:nvCxnSpPr>
        <p:spPr>
          <a:xfrm flipH="1">
            <a:off x="3751568" y="1806589"/>
            <a:ext cx="2657043" cy="7681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791661" y="3270977"/>
            <a:ext cx="8040" cy="14364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76806" y="1829369"/>
            <a:ext cx="1228201" cy="11336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2057" y="2590245"/>
            <a:ext cx="3578254" cy="800219"/>
          </a:xfrm>
          <a:prstGeom prst="rect">
            <a:avLst/>
          </a:prstGeom>
          <a:noFill/>
        </p:spPr>
        <p:txBody>
          <a:bodyPr wrap="square" rtlCol="0">
            <a:spAutoFit/>
          </a:bodyPr>
          <a:lstStyle/>
          <a:p>
            <a:pPr algn="ctr" defTabSz="914377"/>
            <a:r>
              <a:rPr lang="en-CA" sz="1400" i="1">
                <a:solidFill>
                  <a:prstClr val="black"/>
                </a:solidFill>
              </a:rPr>
              <a:t>While you are saving for your own future, for next 30 years you are also protected for</a:t>
            </a:r>
          </a:p>
          <a:p>
            <a:pPr algn="ctr" defTabSz="914377"/>
            <a:r>
              <a:rPr lang="en-CA" b="1">
                <a:solidFill>
                  <a:prstClr val="black"/>
                </a:solidFill>
              </a:rPr>
              <a:t>$750,000</a:t>
            </a:r>
          </a:p>
        </p:txBody>
      </p:sp>
      <p:cxnSp>
        <p:nvCxnSpPr>
          <p:cNvPr id="24" name="Straight Arrow Connector 23"/>
          <p:cNvCxnSpPr/>
          <p:nvPr/>
        </p:nvCxnSpPr>
        <p:spPr>
          <a:xfrm>
            <a:off x="2573860" y="3374976"/>
            <a:ext cx="4" cy="20324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14382" y="5437078"/>
            <a:ext cx="2918956" cy="1292662"/>
          </a:xfrm>
          <a:prstGeom prst="rect">
            <a:avLst/>
          </a:prstGeom>
          <a:noFill/>
        </p:spPr>
        <p:txBody>
          <a:bodyPr wrap="square" rtlCol="0">
            <a:spAutoFit/>
          </a:bodyPr>
          <a:lstStyle/>
          <a:p>
            <a:pPr algn="ctr" defTabSz="914377"/>
            <a:r>
              <a:rPr lang="en-CA" b="1">
                <a:solidFill>
                  <a:prstClr val="black"/>
                </a:solidFill>
              </a:rPr>
              <a:t>$250,000</a:t>
            </a:r>
          </a:p>
          <a:p>
            <a:pPr algn="ctr" defTabSz="914377"/>
            <a:r>
              <a:rPr lang="en-CA" b="1">
                <a:solidFill>
                  <a:prstClr val="black"/>
                </a:solidFill>
              </a:rPr>
              <a:t>For the Rest of the Life</a:t>
            </a:r>
          </a:p>
          <a:p>
            <a:pPr algn="ctr" defTabSz="914377"/>
            <a:r>
              <a:rPr lang="en-CA" sz="1400" i="1">
                <a:solidFill>
                  <a:prstClr val="black"/>
                </a:solidFill>
              </a:rPr>
              <a:t>Which will be given to your family, god forbid if something happens after 30 years</a:t>
            </a:r>
          </a:p>
        </p:txBody>
      </p:sp>
      <p:sp>
        <p:nvSpPr>
          <p:cNvPr id="26" name="TextBox 25"/>
          <p:cNvSpPr txBox="1"/>
          <p:nvPr/>
        </p:nvSpPr>
        <p:spPr>
          <a:xfrm>
            <a:off x="3820237" y="3020050"/>
            <a:ext cx="2918956" cy="1015663"/>
          </a:xfrm>
          <a:prstGeom prst="rect">
            <a:avLst/>
          </a:prstGeom>
          <a:noFill/>
        </p:spPr>
        <p:txBody>
          <a:bodyPr wrap="square" rtlCol="0">
            <a:spAutoFit/>
          </a:bodyPr>
          <a:lstStyle/>
          <a:p>
            <a:pPr algn="ctr" defTabSz="914377"/>
            <a:r>
              <a:rPr lang="en-CA" sz="1400" i="1">
                <a:solidFill>
                  <a:prstClr val="black"/>
                </a:solidFill>
              </a:rPr>
              <a:t>To protect your savings, you have</a:t>
            </a:r>
          </a:p>
          <a:p>
            <a:pPr algn="ctr" defTabSz="914377"/>
            <a:r>
              <a:rPr lang="en-CA" b="1">
                <a:solidFill>
                  <a:prstClr val="black"/>
                </a:solidFill>
              </a:rPr>
              <a:t>$100,000</a:t>
            </a:r>
          </a:p>
          <a:p>
            <a:pPr algn="ctr" defTabSz="914377"/>
            <a:r>
              <a:rPr lang="en-CA" sz="1400" b="1" i="1">
                <a:solidFill>
                  <a:prstClr val="black"/>
                </a:solidFill>
              </a:rPr>
              <a:t>of Critical Illness Protection</a:t>
            </a:r>
          </a:p>
          <a:p>
            <a:pPr algn="ctr" defTabSz="914377"/>
            <a:r>
              <a:rPr lang="en-CA" sz="1400" b="1" i="1">
                <a:solidFill>
                  <a:prstClr val="black"/>
                </a:solidFill>
              </a:rPr>
              <a:t>Till Age 65 within the plan</a:t>
            </a:r>
          </a:p>
        </p:txBody>
      </p:sp>
      <p:sp>
        <p:nvSpPr>
          <p:cNvPr id="39" name="TextBox 38"/>
          <p:cNvSpPr txBox="1"/>
          <p:nvPr/>
        </p:nvSpPr>
        <p:spPr>
          <a:xfrm>
            <a:off x="3375372" y="1425970"/>
            <a:ext cx="1430275" cy="584775"/>
          </a:xfrm>
          <a:prstGeom prst="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Saving $7.6/day</a:t>
            </a:r>
          </a:p>
        </p:txBody>
      </p:sp>
      <p:sp>
        <p:nvSpPr>
          <p:cNvPr id="19" name="Rectangle 18"/>
          <p:cNvSpPr/>
          <p:nvPr/>
        </p:nvSpPr>
        <p:spPr>
          <a:xfrm>
            <a:off x="9889932" y="3405752"/>
            <a:ext cx="1734504" cy="738664"/>
          </a:xfrm>
          <a:prstGeom prst="rect">
            <a:avLst/>
          </a:prstGeom>
        </p:spPr>
        <p:txBody>
          <a:bodyPr wrap="square">
            <a:spAutoFit/>
          </a:bodyPr>
          <a:lstStyle/>
          <a:p>
            <a:pPr algn="ctr" defTabSz="914377"/>
            <a:r>
              <a:rPr lang="en-CA" sz="1400" b="1" i="1">
                <a:solidFill>
                  <a:prstClr val="black"/>
                </a:solidFill>
              </a:rPr>
              <a:t>No Input after 30yrs,</a:t>
            </a:r>
          </a:p>
          <a:p>
            <a:pPr algn="ctr" defTabSz="914377"/>
            <a:r>
              <a:rPr lang="en-CA" sz="1400" b="1" i="1">
                <a:solidFill>
                  <a:prstClr val="black"/>
                </a:solidFill>
              </a:rPr>
              <a:t>But money still keeps growing</a:t>
            </a:r>
          </a:p>
        </p:txBody>
      </p:sp>
      <p:sp>
        <p:nvSpPr>
          <p:cNvPr id="40" name="TextBox 39"/>
          <p:cNvSpPr txBox="1"/>
          <p:nvPr/>
        </p:nvSpPr>
        <p:spPr>
          <a:xfrm>
            <a:off x="4616732" y="4380064"/>
            <a:ext cx="2918956" cy="1384995"/>
          </a:xfrm>
          <a:prstGeom prst="rect">
            <a:avLst/>
          </a:prstGeom>
          <a:noFill/>
        </p:spPr>
        <p:txBody>
          <a:bodyPr wrap="square" rtlCol="0">
            <a:spAutoFit/>
          </a:bodyPr>
          <a:lstStyle/>
          <a:p>
            <a:pPr algn="ctr" defTabSz="914377"/>
            <a:r>
              <a:rPr lang="en-CA" sz="1400" b="1" i="1">
                <a:solidFill>
                  <a:prstClr val="black"/>
                </a:solidFill>
              </a:rPr>
              <a:t>How many people out of 10 get diagnosed with Heart Attack, Cancer, Stroke etc.? </a:t>
            </a:r>
          </a:p>
          <a:p>
            <a:pPr algn="ctr" defTabSz="914377"/>
            <a:r>
              <a:rPr lang="en-CA" sz="1400" b="1" i="1">
                <a:solidFill>
                  <a:prstClr val="black"/>
                </a:solidFill>
              </a:rPr>
              <a:t>4 ? 5?</a:t>
            </a:r>
          </a:p>
          <a:p>
            <a:pPr algn="ctr" defTabSz="914377"/>
            <a:r>
              <a:rPr lang="en-CA" sz="1400" b="1" i="1">
                <a:solidFill>
                  <a:prstClr val="black"/>
                </a:solidFill>
              </a:rPr>
              <a:t>How many till age 65?</a:t>
            </a:r>
          </a:p>
          <a:p>
            <a:pPr algn="ctr" defTabSz="914377"/>
            <a:r>
              <a:rPr lang="en-CA" sz="1400" b="1" i="1">
                <a:solidFill>
                  <a:prstClr val="black"/>
                </a:solidFill>
              </a:rPr>
              <a:t>7? 8? Out of 10</a:t>
            </a:r>
          </a:p>
        </p:txBody>
      </p:sp>
      <p:pic>
        <p:nvPicPr>
          <p:cNvPr id="20" name="Picture 19"/>
          <p:cNvPicPr>
            <a:picLocks noChangeAspect="1"/>
          </p:cNvPicPr>
          <p:nvPr/>
        </p:nvPicPr>
        <p:blipFill>
          <a:blip r:embed="rId4"/>
          <a:stretch>
            <a:fillRect/>
          </a:stretch>
        </p:blipFill>
        <p:spPr>
          <a:xfrm>
            <a:off x="4712340" y="4337342"/>
            <a:ext cx="3009260" cy="1916274"/>
          </a:xfrm>
          <a:prstGeom prst="rect">
            <a:avLst/>
          </a:prstGeom>
        </p:spPr>
      </p:pic>
      <p:sp>
        <p:nvSpPr>
          <p:cNvPr id="41" name="TextBox 40"/>
          <p:cNvSpPr txBox="1"/>
          <p:nvPr/>
        </p:nvSpPr>
        <p:spPr>
          <a:xfrm>
            <a:off x="4930458" y="4575157"/>
            <a:ext cx="2918956" cy="1723549"/>
          </a:xfrm>
          <a:prstGeom prst="rect">
            <a:avLst/>
          </a:prstGeom>
          <a:noFill/>
        </p:spPr>
        <p:txBody>
          <a:bodyPr wrap="square" rtlCol="0">
            <a:spAutoFit/>
          </a:bodyPr>
          <a:lstStyle/>
          <a:p>
            <a:pPr algn="ctr" defTabSz="914377"/>
            <a:r>
              <a:rPr lang="en-CA" sz="1400">
                <a:solidFill>
                  <a:prstClr val="black"/>
                </a:solidFill>
              </a:rPr>
              <a:t>When people suffer an Illness, their income suffers and they,</a:t>
            </a:r>
          </a:p>
          <a:p>
            <a:pPr algn="ctr" defTabSz="914377"/>
            <a:endParaRPr lang="en-CA" sz="800">
              <a:solidFill>
                <a:prstClr val="black"/>
              </a:solidFill>
            </a:endParaRPr>
          </a:p>
          <a:p>
            <a:pPr marL="285750" indent="-285750" defTabSz="914377">
              <a:buFont typeface="Arial" panose="020B0604020202020204" pitchFamily="34" charset="0"/>
              <a:buChar char="•"/>
            </a:pPr>
            <a:r>
              <a:rPr lang="en-CA" sz="1400" b="1">
                <a:solidFill>
                  <a:prstClr val="black"/>
                </a:solidFill>
              </a:rPr>
              <a:t>Dig into their Savings</a:t>
            </a:r>
          </a:p>
          <a:p>
            <a:pPr marL="285750" indent="-285750" defTabSz="914377">
              <a:buFont typeface="Arial" panose="020B0604020202020204" pitchFamily="34" charset="0"/>
              <a:buChar char="•"/>
            </a:pPr>
            <a:r>
              <a:rPr lang="en-CA" sz="1400" b="1">
                <a:solidFill>
                  <a:prstClr val="black"/>
                </a:solidFill>
              </a:rPr>
              <a:t>Take Debt (CC/LOC)</a:t>
            </a:r>
          </a:p>
          <a:p>
            <a:pPr marL="285750" indent="-285750" defTabSz="914377">
              <a:buFont typeface="Arial" panose="020B0604020202020204" pitchFamily="34" charset="0"/>
              <a:buChar char="•"/>
            </a:pPr>
            <a:r>
              <a:rPr lang="en-CA" sz="1400" b="1">
                <a:solidFill>
                  <a:prstClr val="black"/>
                </a:solidFill>
              </a:rPr>
              <a:t>Sell Assets</a:t>
            </a:r>
          </a:p>
          <a:p>
            <a:pPr marL="285750" indent="-285750" defTabSz="914377">
              <a:buFont typeface="Arial" panose="020B0604020202020204" pitchFamily="34" charset="0"/>
              <a:buChar char="•"/>
            </a:pPr>
            <a:r>
              <a:rPr lang="en-CA" sz="1400" b="1">
                <a:solidFill>
                  <a:prstClr val="black"/>
                </a:solidFill>
              </a:rPr>
              <a:t>Go Fund Me</a:t>
            </a:r>
          </a:p>
          <a:p>
            <a:pPr marL="285750" indent="-285750" defTabSz="914377">
              <a:buFont typeface="Arial" panose="020B0604020202020204" pitchFamily="34" charset="0"/>
              <a:buChar char="•"/>
            </a:pPr>
            <a:r>
              <a:rPr lang="en-CA" sz="1400" b="1">
                <a:solidFill>
                  <a:prstClr val="black"/>
                </a:solidFill>
              </a:rPr>
              <a:t>Borrow from Friends/Family</a:t>
            </a:r>
          </a:p>
        </p:txBody>
      </p:sp>
      <p:cxnSp>
        <p:nvCxnSpPr>
          <p:cNvPr id="42" name="Straight Arrow Connector 41"/>
          <p:cNvCxnSpPr/>
          <p:nvPr/>
        </p:nvCxnSpPr>
        <p:spPr>
          <a:xfrm flipV="1">
            <a:off x="8068748" y="4932609"/>
            <a:ext cx="0" cy="10086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69505" y="6081718"/>
            <a:ext cx="4888815" cy="430887"/>
          </a:xfrm>
          <a:prstGeom prst="rect">
            <a:avLst/>
          </a:prstGeom>
        </p:spPr>
        <p:txBody>
          <a:bodyPr wrap="square">
            <a:spAutoFit/>
          </a:bodyPr>
          <a:lstStyle/>
          <a:p>
            <a:pPr algn="ctr" defTabSz="914377"/>
            <a:endParaRPr lang="en-CA" sz="800">
              <a:solidFill>
                <a:prstClr val="black"/>
              </a:solidFill>
            </a:endParaRPr>
          </a:p>
          <a:p>
            <a:pPr defTabSz="914377"/>
            <a:r>
              <a:rPr lang="en-CA" sz="1400">
                <a:solidFill>
                  <a:prstClr val="black"/>
                </a:solidFill>
              </a:rPr>
              <a:t>As a result, will their </a:t>
            </a:r>
            <a:r>
              <a:rPr lang="en-CA" sz="1400" b="1" i="1">
                <a:solidFill>
                  <a:prstClr val="black"/>
                </a:solidFill>
              </a:rPr>
              <a:t>stress go up </a:t>
            </a:r>
            <a:r>
              <a:rPr lang="en-CA" sz="1400">
                <a:solidFill>
                  <a:prstClr val="black"/>
                </a:solidFill>
              </a:rPr>
              <a:t>or </a:t>
            </a:r>
            <a:r>
              <a:rPr lang="en-CA" sz="1400" b="1" i="1">
                <a:solidFill>
                  <a:prstClr val="black"/>
                </a:solidFill>
              </a:rPr>
              <a:t>down?</a:t>
            </a:r>
          </a:p>
        </p:txBody>
      </p:sp>
      <p:pic>
        <p:nvPicPr>
          <p:cNvPr id="44" name="Picture 43"/>
          <p:cNvPicPr>
            <a:picLocks noChangeAspect="1"/>
          </p:cNvPicPr>
          <p:nvPr/>
        </p:nvPicPr>
        <p:blipFill>
          <a:blip r:embed="rId4"/>
          <a:stretch>
            <a:fillRect/>
          </a:stretch>
        </p:blipFill>
        <p:spPr>
          <a:xfrm>
            <a:off x="4539802" y="4297107"/>
            <a:ext cx="3788026" cy="2220552"/>
          </a:xfrm>
          <a:prstGeom prst="rect">
            <a:avLst/>
          </a:prstGeom>
        </p:spPr>
      </p:pic>
      <p:sp>
        <p:nvSpPr>
          <p:cNvPr id="45" name="TextBox 44"/>
          <p:cNvSpPr txBox="1"/>
          <p:nvPr/>
        </p:nvSpPr>
        <p:spPr>
          <a:xfrm>
            <a:off x="4716213" y="4904647"/>
            <a:ext cx="2918956" cy="1077218"/>
          </a:xfrm>
          <a:prstGeom prst="rect">
            <a:avLst/>
          </a:prstGeom>
          <a:noFill/>
        </p:spPr>
        <p:txBody>
          <a:bodyPr wrap="square" rtlCol="0">
            <a:spAutoFit/>
          </a:bodyPr>
          <a:lstStyle/>
          <a:p>
            <a:pPr algn="ctr" defTabSz="914377"/>
            <a:r>
              <a:rPr lang="en-CA" sz="1400" i="1">
                <a:solidFill>
                  <a:prstClr val="black"/>
                </a:solidFill>
              </a:rPr>
              <a:t>All this you are getting while you saved for your own future.</a:t>
            </a:r>
          </a:p>
          <a:p>
            <a:pPr algn="ctr" defTabSz="914377"/>
            <a:r>
              <a:rPr lang="en-CA" b="1">
                <a:solidFill>
                  <a:prstClr val="black"/>
                </a:solidFill>
              </a:rPr>
              <a:t>How much did you end up saving for your Retirement?</a:t>
            </a:r>
            <a:endParaRPr lang="en-CA" sz="1400" b="1" i="1">
              <a:solidFill>
                <a:prstClr val="black"/>
              </a:solidFill>
            </a:endParaRPr>
          </a:p>
        </p:txBody>
      </p:sp>
      <p:sp>
        <p:nvSpPr>
          <p:cNvPr id="47" name="Rounded Rectangle 46"/>
          <p:cNvSpPr/>
          <p:nvPr/>
        </p:nvSpPr>
        <p:spPr>
          <a:xfrm>
            <a:off x="8901186" y="5345828"/>
            <a:ext cx="1975556" cy="56495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CA">
              <a:solidFill>
                <a:prstClr val="black"/>
              </a:solidFill>
            </a:endParaRPr>
          </a:p>
        </p:txBody>
      </p:sp>
      <p:sp>
        <p:nvSpPr>
          <p:cNvPr id="48" name="TextBox 47"/>
          <p:cNvSpPr txBox="1"/>
          <p:nvPr/>
        </p:nvSpPr>
        <p:spPr>
          <a:xfrm>
            <a:off x="9273044" y="1749132"/>
            <a:ext cx="2918956" cy="307777"/>
          </a:xfrm>
          <a:prstGeom prst="rect">
            <a:avLst/>
          </a:prstGeom>
          <a:noFill/>
        </p:spPr>
        <p:txBody>
          <a:bodyPr wrap="square" rtlCol="0">
            <a:spAutoFit/>
          </a:bodyPr>
          <a:lstStyle/>
          <a:p>
            <a:pPr algn="ctr" defTabSz="914377"/>
            <a:r>
              <a:rPr lang="en-CA" sz="1400" i="1">
                <a:solidFill>
                  <a:prstClr val="black"/>
                </a:solidFill>
              </a:rPr>
              <a:t>But how much did you put in total?</a:t>
            </a:r>
            <a:endParaRPr lang="en-CA" sz="1400" b="1" i="1">
              <a:solidFill>
                <a:prstClr val="black"/>
              </a:solidFill>
            </a:endParaRPr>
          </a:p>
        </p:txBody>
      </p:sp>
      <p:sp>
        <p:nvSpPr>
          <p:cNvPr id="49" name="Rounded Rectangle 48"/>
          <p:cNvSpPr/>
          <p:nvPr/>
        </p:nvSpPr>
        <p:spPr>
          <a:xfrm>
            <a:off x="7240989" y="1829368"/>
            <a:ext cx="1564344" cy="22754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CA">
              <a:solidFill>
                <a:prstClr val="black"/>
              </a:solidFill>
            </a:endParaRPr>
          </a:p>
        </p:txBody>
      </p:sp>
      <p:sp>
        <p:nvSpPr>
          <p:cNvPr id="50" name="TextBox 49"/>
          <p:cNvSpPr txBox="1"/>
          <p:nvPr/>
        </p:nvSpPr>
        <p:spPr>
          <a:xfrm>
            <a:off x="8705480" y="1380793"/>
            <a:ext cx="2918956" cy="307777"/>
          </a:xfrm>
          <a:prstGeom prst="rect">
            <a:avLst/>
          </a:prstGeom>
          <a:noFill/>
        </p:spPr>
        <p:txBody>
          <a:bodyPr wrap="square" rtlCol="0">
            <a:spAutoFit/>
          </a:bodyPr>
          <a:lstStyle/>
          <a:p>
            <a:pPr algn="ctr" defTabSz="914377"/>
            <a:r>
              <a:rPr lang="en-CA" sz="1400" i="1">
                <a:solidFill>
                  <a:prstClr val="black"/>
                </a:solidFill>
              </a:rPr>
              <a:t>How much a year?</a:t>
            </a:r>
            <a:endParaRPr lang="en-CA" sz="1400" b="1" i="1">
              <a:solidFill>
                <a:prstClr val="black"/>
              </a:solidFill>
            </a:endParaRPr>
          </a:p>
        </p:txBody>
      </p:sp>
      <p:sp>
        <p:nvSpPr>
          <p:cNvPr id="51" name="Rounded Rectangle 50"/>
          <p:cNvSpPr/>
          <p:nvPr/>
        </p:nvSpPr>
        <p:spPr>
          <a:xfrm>
            <a:off x="8066009" y="1438358"/>
            <a:ext cx="844131" cy="22754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CA">
              <a:solidFill>
                <a:prstClr val="black"/>
              </a:solidFill>
            </a:endParaRPr>
          </a:p>
        </p:txBody>
      </p:sp>
      <p:sp>
        <p:nvSpPr>
          <p:cNvPr id="52" name="TextBox 51"/>
          <p:cNvSpPr txBox="1"/>
          <p:nvPr/>
        </p:nvSpPr>
        <p:spPr>
          <a:xfrm>
            <a:off x="4945529" y="1027198"/>
            <a:ext cx="2918956" cy="307777"/>
          </a:xfrm>
          <a:prstGeom prst="rect">
            <a:avLst/>
          </a:prstGeom>
          <a:noFill/>
        </p:spPr>
        <p:txBody>
          <a:bodyPr wrap="square" rtlCol="0">
            <a:spAutoFit/>
          </a:bodyPr>
          <a:lstStyle/>
          <a:p>
            <a:pPr algn="ctr" defTabSz="914377"/>
            <a:r>
              <a:rPr lang="en-CA" sz="1400" i="1">
                <a:solidFill>
                  <a:prstClr val="black"/>
                </a:solidFill>
              </a:rPr>
              <a:t>How much a month?</a:t>
            </a:r>
            <a:endParaRPr lang="en-CA" sz="1400" b="1" i="1">
              <a:solidFill>
                <a:prstClr val="black"/>
              </a:solidFill>
            </a:endParaRPr>
          </a:p>
        </p:txBody>
      </p:sp>
      <p:sp>
        <p:nvSpPr>
          <p:cNvPr id="53" name="TextBox 52"/>
          <p:cNvSpPr txBox="1"/>
          <p:nvPr/>
        </p:nvSpPr>
        <p:spPr>
          <a:xfrm>
            <a:off x="2705637" y="1078578"/>
            <a:ext cx="2918956" cy="307777"/>
          </a:xfrm>
          <a:prstGeom prst="rect">
            <a:avLst/>
          </a:prstGeom>
          <a:noFill/>
        </p:spPr>
        <p:txBody>
          <a:bodyPr wrap="square" rtlCol="0">
            <a:spAutoFit/>
          </a:bodyPr>
          <a:lstStyle/>
          <a:p>
            <a:pPr algn="ctr" defTabSz="914377"/>
            <a:r>
              <a:rPr lang="en-CA" sz="1400" i="1">
                <a:solidFill>
                  <a:prstClr val="black"/>
                </a:solidFill>
              </a:rPr>
              <a:t>And in a day?</a:t>
            </a:r>
            <a:endParaRPr lang="en-CA" sz="1400" b="1" i="1">
              <a:solidFill>
                <a:prstClr val="black"/>
              </a:solidFill>
            </a:endParaRPr>
          </a:p>
        </p:txBody>
      </p:sp>
      <p:pic>
        <p:nvPicPr>
          <p:cNvPr id="54" name="Picture 53"/>
          <p:cNvPicPr>
            <a:picLocks noChangeAspect="1"/>
          </p:cNvPicPr>
          <p:nvPr/>
        </p:nvPicPr>
        <p:blipFill>
          <a:blip r:embed="rId4"/>
          <a:stretch>
            <a:fillRect/>
          </a:stretch>
        </p:blipFill>
        <p:spPr>
          <a:xfrm>
            <a:off x="282086" y="772743"/>
            <a:ext cx="1982792" cy="1262627"/>
          </a:xfrm>
          <a:prstGeom prst="rect">
            <a:avLst/>
          </a:prstGeom>
        </p:spPr>
      </p:pic>
      <p:sp>
        <p:nvSpPr>
          <p:cNvPr id="55" name="TextBox 54"/>
          <p:cNvSpPr txBox="1"/>
          <p:nvPr/>
        </p:nvSpPr>
        <p:spPr>
          <a:xfrm>
            <a:off x="527403" y="1021563"/>
            <a:ext cx="1430275" cy="830997"/>
          </a:xfrm>
          <a:prstGeom prst="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What better do we get in $20/day ??</a:t>
            </a:r>
          </a:p>
        </p:txBody>
      </p:sp>
      <p:sp>
        <p:nvSpPr>
          <p:cNvPr id="5" name="Footer Placeholder 4">
            <a:extLst>
              <a:ext uri="{FF2B5EF4-FFF2-40B4-BE49-F238E27FC236}">
                <a16:creationId xmlns:a16="http://schemas.microsoft.com/office/drawing/2014/main" id="{C5DC8AE6-F35F-47E1-9CD9-8AB41FB23E62}"/>
              </a:ext>
            </a:extLst>
          </p:cNvPr>
          <p:cNvSpPr>
            <a:spLocks noGrp="1"/>
          </p:cNvSpPr>
          <p:nvPr>
            <p:ph type="ftr" sz="quarter" idx="11"/>
          </p:nvPr>
        </p:nvSpPr>
        <p:spPr/>
        <p:txBody>
          <a:bodyPr/>
          <a:lstStyle/>
          <a:p>
            <a:r>
              <a:rPr lang="en-CA"/>
              <a:t>* For Illustration Purpose Only</a:t>
            </a:r>
          </a:p>
        </p:txBody>
      </p:sp>
    </p:spTree>
    <p:extLst>
      <p:ext uri="{BB962C8B-B14F-4D97-AF65-F5344CB8AC3E}">
        <p14:creationId xmlns:p14="http://schemas.microsoft.com/office/powerpoint/2010/main" val="108617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fade">
                                      <p:cBhvr>
                                        <p:cTn id="56" dur="500"/>
                                        <p:tgtEl>
                                          <p:spTgt spid="11">
                                            <p:txEl>
                                              <p:pRg st="8" end="8"/>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1">
                                            <p:txEl>
                                              <p:pRg st="9" end="9"/>
                                            </p:txEl>
                                          </p:spTgt>
                                        </p:tgtEl>
                                        <p:attrNameLst>
                                          <p:attrName>style.visibility</p:attrName>
                                        </p:attrNameLst>
                                      </p:cBhvr>
                                      <p:to>
                                        <p:strVal val="visible"/>
                                      </p:to>
                                    </p:set>
                                    <p:animEffect transition="in" filter="fade">
                                      <p:cBhvr>
                                        <p:cTn id="59" dur="500"/>
                                        <p:tgtEl>
                                          <p:spTgt spid="1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par>
                                <p:cTn id="88" presetID="10" presetClass="entr" presetSubtype="0" fill="hold" nodeType="withEffect">
                                  <p:stCondLst>
                                    <p:cond delay="0"/>
                                  </p:stCondLst>
                                  <p:childTnLst>
                                    <p:set>
                                      <p:cBhvr>
                                        <p:cTn id="89" dur="1" fill="hold">
                                          <p:stCondLst>
                                            <p:cond delay="0"/>
                                          </p:stCondLst>
                                        </p:cTn>
                                        <p:tgtEl>
                                          <p:spTgt spid="40">
                                            <p:txEl>
                                              <p:pRg st="0" end="0"/>
                                            </p:txEl>
                                          </p:spTgt>
                                        </p:tgtEl>
                                        <p:attrNameLst>
                                          <p:attrName>style.visibility</p:attrName>
                                        </p:attrNameLst>
                                      </p:cBhvr>
                                      <p:to>
                                        <p:strVal val="visible"/>
                                      </p:to>
                                    </p:set>
                                    <p:animEffect transition="in" filter="fade">
                                      <p:cBhvr>
                                        <p:cTn id="90" dur="500"/>
                                        <p:tgtEl>
                                          <p:spTgt spid="40">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0">
                                            <p:txEl>
                                              <p:pRg st="1" end="1"/>
                                            </p:txEl>
                                          </p:spTgt>
                                        </p:tgtEl>
                                        <p:attrNameLst>
                                          <p:attrName>style.visibility</p:attrName>
                                        </p:attrNameLst>
                                      </p:cBhvr>
                                      <p:to>
                                        <p:strVal val="visible"/>
                                      </p:to>
                                    </p:set>
                                    <p:animEffect transition="in" filter="fade">
                                      <p:cBhvr>
                                        <p:cTn id="95" dur="500"/>
                                        <p:tgtEl>
                                          <p:spTgt spid="40">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0">
                                            <p:txEl>
                                              <p:pRg st="2" end="2"/>
                                            </p:txEl>
                                          </p:spTgt>
                                        </p:tgtEl>
                                        <p:attrNameLst>
                                          <p:attrName>style.visibility</p:attrName>
                                        </p:attrNameLst>
                                      </p:cBhvr>
                                      <p:to>
                                        <p:strVal val="visible"/>
                                      </p:to>
                                    </p:set>
                                    <p:animEffect transition="in" filter="fade">
                                      <p:cBhvr>
                                        <p:cTn id="100" dur="500"/>
                                        <p:tgtEl>
                                          <p:spTgt spid="40">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0">
                                            <p:txEl>
                                              <p:pRg st="3" end="3"/>
                                            </p:txEl>
                                          </p:spTgt>
                                        </p:tgtEl>
                                        <p:attrNameLst>
                                          <p:attrName>style.visibility</p:attrName>
                                        </p:attrNameLst>
                                      </p:cBhvr>
                                      <p:to>
                                        <p:strVal val="visible"/>
                                      </p:to>
                                    </p:set>
                                    <p:animEffect transition="in" filter="fade">
                                      <p:cBhvr>
                                        <p:cTn id="105" dur="500"/>
                                        <p:tgtEl>
                                          <p:spTgt spid="40">
                                            <p:txEl>
                                              <p:pRg st="3" end="3"/>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nodeType="withEffect">
                                  <p:stCondLst>
                                    <p:cond delay="0"/>
                                  </p:stCondLst>
                                  <p:childTnLst>
                                    <p:set>
                                      <p:cBhvr>
                                        <p:cTn id="114" dur="1" fill="hold">
                                          <p:stCondLst>
                                            <p:cond delay="0"/>
                                          </p:stCondLst>
                                        </p:cTn>
                                        <p:tgtEl>
                                          <p:spTgt spid="41">
                                            <p:txEl>
                                              <p:pRg st="0" end="0"/>
                                            </p:txEl>
                                          </p:spTgt>
                                        </p:tgtEl>
                                        <p:attrNameLst>
                                          <p:attrName>style.visibility</p:attrName>
                                        </p:attrNameLst>
                                      </p:cBhvr>
                                      <p:to>
                                        <p:strVal val="visible"/>
                                      </p:to>
                                    </p:set>
                                    <p:animEffect transition="in" filter="fade">
                                      <p:cBhvr>
                                        <p:cTn id="115" dur="500"/>
                                        <p:tgtEl>
                                          <p:spTgt spid="41">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41">
                                            <p:txEl>
                                              <p:pRg st="2" end="2"/>
                                            </p:txEl>
                                          </p:spTgt>
                                        </p:tgtEl>
                                        <p:attrNameLst>
                                          <p:attrName>style.visibility</p:attrName>
                                        </p:attrNameLst>
                                      </p:cBhvr>
                                      <p:to>
                                        <p:strVal val="visible"/>
                                      </p:to>
                                    </p:set>
                                    <p:animEffect transition="in" filter="fade">
                                      <p:cBhvr>
                                        <p:cTn id="120" dur="500"/>
                                        <p:tgtEl>
                                          <p:spTgt spid="41">
                                            <p:txEl>
                                              <p:pRg st="2" end="2"/>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41">
                                            <p:txEl>
                                              <p:pRg st="3" end="3"/>
                                            </p:txEl>
                                          </p:spTgt>
                                        </p:tgtEl>
                                        <p:attrNameLst>
                                          <p:attrName>style.visibility</p:attrName>
                                        </p:attrNameLst>
                                      </p:cBhvr>
                                      <p:to>
                                        <p:strVal val="visible"/>
                                      </p:to>
                                    </p:set>
                                    <p:animEffect transition="in" filter="fade">
                                      <p:cBhvr>
                                        <p:cTn id="125" dur="500"/>
                                        <p:tgtEl>
                                          <p:spTgt spid="41">
                                            <p:txEl>
                                              <p:pRg st="3" end="3"/>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1">
                                            <p:txEl>
                                              <p:pRg st="4" end="4"/>
                                            </p:txEl>
                                          </p:spTgt>
                                        </p:tgtEl>
                                        <p:attrNameLst>
                                          <p:attrName>style.visibility</p:attrName>
                                        </p:attrNameLst>
                                      </p:cBhvr>
                                      <p:to>
                                        <p:strVal val="visible"/>
                                      </p:to>
                                    </p:set>
                                    <p:animEffect transition="in" filter="fade">
                                      <p:cBhvr>
                                        <p:cTn id="130" dur="500"/>
                                        <p:tgtEl>
                                          <p:spTgt spid="41">
                                            <p:txEl>
                                              <p:pRg st="4" end="4"/>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41">
                                            <p:txEl>
                                              <p:pRg st="5" end="5"/>
                                            </p:txEl>
                                          </p:spTgt>
                                        </p:tgtEl>
                                        <p:attrNameLst>
                                          <p:attrName>style.visibility</p:attrName>
                                        </p:attrNameLst>
                                      </p:cBhvr>
                                      <p:to>
                                        <p:strVal val="visible"/>
                                      </p:to>
                                    </p:set>
                                    <p:animEffect transition="in" filter="fade">
                                      <p:cBhvr>
                                        <p:cTn id="135" dur="500"/>
                                        <p:tgtEl>
                                          <p:spTgt spid="41">
                                            <p:txEl>
                                              <p:pRg st="5" end="5"/>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41">
                                            <p:txEl>
                                              <p:pRg st="6" end="6"/>
                                            </p:txEl>
                                          </p:spTgt>
                                        </p:tgtEl>
                                        <p:attrNameLst>
                                          <p:attrName>style.visibility</p:attrName>
                                        </p:attrNameLst>
                                      </p:cBhvr>
                                      <p:to>
                                        <p:strVal val="visible"/>
                                      </p:to>
                                    </p:set>
                                    <p:animEffect transition="in" filter="fade">
                                      <p:cBhvr>
                                        <p:cTn id="140" dur="500"/>
                                        <p:tgtEl>
                                          <p:spTgt spid="41">
                                            <p:txEl>
                                              <p:pRg st="6" end="6"/>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3"/>
                                        </p:tgtEl>
                                        <p:attrNameLst>
                                          <p:attrName>style.visibility</p:attrName>
                                        </p:attrNameLst>
                                      </p:cBhvr>
                                      <p:to>
                                        <p:strVal val="visible"/>
                                      </p:to>
                                    </p:set>
                                    <p:animEffect transition="in" filter="fade">
                                      <p:cBhvr>
                                        <p:cTn id="145" dur="500"/>
                                        <p:tgtEl>
                                          <p:spTgt spid="23"/>
                                        </p:tgtEl>
                                      </p:cBhvr>
                                    </p:animEffect>
                                  </p:childTnLst>
                                </p:cTn>
                              </p:par>
                              <p:par>
                                <p:cTn id="146" presetID="10" presetClass="entr" presetSubtype="0" fill="hold" nodeType="with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500"/>
                                        <p:tgtEl>
                                          <p:spTgt spid="42"/>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fade">
                                      <p:cBhvr>
                                        <p:cTn id="153" dur="500"/>
                                        <p:tgtEl>
                                          <p:spTgt spid="26"/>
                                        </p:tgtEl>
                                      </p:cBhvr>
                                    </p:animEffec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44"/>
                                        </p:tgtEl>
                                        <p:attrNameLst>
                                          <p:attrName>style.visibility</p:attrName>
                                        </p:attrNameLst>
                                      </p:cBhvr>
                                      <p:to>
                                        <p:strVal val="visible"/>
                                      </p:to>
                                    </p:set>
                                  </p:childTnLst>
                                </p:cTn>
                              </p:par>
                              <p:par>
                                <p:cTn id="158" presetID="10" presetClass="entr" presetSubtype="0" fill="hold" grpId="0" nodeType="withEffect">
                                  <p:stCondLst>
                                    <p:cond delay="0"/>
                                  </p:stCondLst>
                                  <p:childTnLst>
                                    <p:set>
                                      <p:cBhvr>
                                        <p:cTn id="159" dur="1" fill="hold">
                                          <p:stCondLst>
                                            <p:cond delay="0"/>
                                          </p:stCondLst>
                                        </p:cTn>
                                        <p:tgtEl>
                                          <p:spTgt spid="45"/>
                                        </p:tgtEl>
                                        <p:attrNameLst>
                                          <p:attrName>style.visibility</p:attrName>
                                        </p:attrNameLst>
                                      </p:cBhvr>
                                      <p:to>
                                        <p:strVal val="visible"/>
                                      </p:to>
                                    </p:set>
                                    <p:animEffect transition="in" filter="fade">
                                      <p:cBhvr>
                                        <p:cTn id="160" dur="500"/>
                                        <p:tgtEl>
                                          <p:spTgt spid="45"/>
                                        </p:tgtEl>
                                      </p:cBhvr>
                                    </p:animEffect>
                                  </p:childTnLst>
                                </p:cTn>
                              </p:par>
                              <p:par>
                                <p:cTn id="161" presetID="10" presetClass="entr" presetSubtype="0" fill="hold" nodeType="withEffect">
                                  <p:stCondLst>
                                    <p:cond delay="0"/>
                                  </p:stCondLst>
                                  <p:childTnLst>
                                    <p:set>
                                      <p:cBhvr>
                                        <p:cTn id="162" dur="1" fill="hold">
                                          <p:stCondLst>
                                            <p:cond delay="0"/>
                                          </p:stCondLst>
                                        </p:cTn>
                                        <p:tgtEl>
                                          <p:spTgt spid="45">
                                            <p:txEl>
                                              <p:pRg st="0" end="0"/>
                                            </p:txEl>
                                          </p:spTgt>
                                        </p:tgtEl>
                                        <p:attrNameLst>
                                          <p:attrName>style.visibility</p:attrName>
                                        </p:attrNameLst>
                                      </p:cBhvr>
                                      <p:to>
                                        <p:strVal val="visible"/>
                                      </p:to>
                                    </p:set>
                                    <p:animEffect transition="in" filter="fade">
                                      <p:cBhvr>
                                        <p:cTn id="163" dur="500"/>
                                        <p:tgtEl>
                                          <p:spTgt spid="45">
                                            <p:txEl>
                                              <p:pRg st="0" end="0"/>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45">
                                            <p:txEl>
                                              <p:pRg st="1" end="1"/>
                                            </p:txEl>
                                          </p:spTgt>
                                        </p:tgtEl>
                                        <p:attrNameLst>
                                          <p:attrName>style.visibility</p:attrName>
                                        </p:attrNameLst>
                                      </p:cBhvr>
                                      <p:to>
                                        <p:strVal val="visible"/>
                                      </p:to>
                                    </p:set>
                                    <p:animEffect transition="in" filter="fade">
                                      <p:cBhvr>
                                        <p:cTn id="168" dur="500"/>
                                        <p:tgtEl>
                                          <p:spTgt spid="45">
                                            <p:txEl>
                                              <p:pRg st="1" end="1"/>
                                            </p:txEl>
                                          </p:spTgt>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47"/>
                                        </p:tgtEl>
                                        <p:attrNameLst>
                                          <p:attrName>style.visibility</p:attrName>
                                        </p:attrNameLst>
                                      </p:cBhvr>
                                      <p:to>
                                        <p:strVal val="visible"/>
                                      </p:to>
                                    </p:set>
                                    <p:animEffect transition="in" filter="fade">
                                      <p:cBhvr>
                                        <p:cTn id="171" dur="500"/>
                                        <p:tgtEl>
                                          <p:spTgt spid="47"/>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48"/>
                                        </p:tgtEl>
                                        <p:attrNameLst>
                                          <p:attrName>style.visibility</p:attrName>
                                        </p:attrNameLst>
                                      </p:cBhvr>
                                      <p:to>
                                        <p:strVal val="visible"/>
                                      </p:to>
                                    </p:set>
                                    <p:animEffect transition="in" filter="fade">
                                      <p:cBhvr>
                                        <p:cTn id="176" dur="500"/>
                                        <p:tgtEl>
                                          <p:spTgt spid="48"/>
                                        </p:tgtEl>
                                      </p:cBhvr>
                                    </p:animEffect>
                                  </p:childTnLst>
                                </p:cTn>
                              </p:par>
                              <p:par>
                                <p:cTn id="177" presetID="10" presetClass="entr" presetSubtype="0" fill="hold" nodeType="withEffect">
                                  <p:stCondLst>
                                    <p:cond delay="0"/>
                                  </p:stCondLst>
                                  <p:childTnLst>
                                    <p:set>
                                      <p:cBhvr>
                                        <p:cTn id="178" dur="1" fill="hold">
                                          <p:stCondLst>
                                            <p:cond delay="0"/>
                                          </p:stCondLst>
                                        </p:cTn>
                                        <p:tgtEl>
                                          <p:spTgt spid="48">
                                            <p:txEl>
                                              <p:pRg st="0" end="0"/>
                                            </p:txEl>
                                          </p:spTgt>
                                        </p:tgtEl>
                                        <p:attrNameLst>
                                          <p:attrName>style.visibility</p:attrName>
                                        </p:attrNameLst>
                                      </p:cBhvr>
                                      <p:to>
                                        <p:strVal val="visible"/>
                                      </p:to>
                                    </p:set>
                                    <p:animEffect transition="in" filter="fade">
                                      <p:cBhvr>
                                        <p:cTn id="179" dur="500"/>
                                        <p:tgtEl>
                                          <p:spTgt spid="48">
                                            <p:txEl>
                                              <p:pRg st="0" end="0"/>
                                            </p:txEl>
                                          </p:spTgt>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50"/>
                                        </p:tgtEl>
                                        <p:attrNameLst>
                                          <p:attrName>style.visibility</p:attrName>
                                        </p:attrNameLst>
                                      </p:cBhvr>
                                      <p:to>
                                        <p:strVal val="visible"/>
                                      </p:to>
                                    </p:set>
                                    <p:animEffect transition="in" filter="fade">
                                      <p:cBhvr>
                                        <p:cTn id="187" dur="500"/>
                                        <p:tgtEl>
                                          <p:spTgt spid="50"/>
                                        </p:tgtEl>
                                      </p:cBhvr>
                                    </p:animEffect>
                                  </p:childTnLst>
                                </p:cTn>
                              </p:par>
                              <p:par>
                                <p:cTn id="188" presetID="10" presetClass="entr" presetSubtype="0" fill="hold" nodeType="withEffect">
                                  <p:stCondLst>
                                    <p:cond delay="0"/>
                                  </p:stCondLst>
                                  <p:childTnLst>
                                    <p:set>
                                      <p:cBhvr>
                                        <p:cTn id="189" dur="1" fill="hold">
                                          <p:stCondLst>
                                            <p:cond delay="0"/>
                                          </p:stCondLst>
                                        </p:cTn>
                                        <p:tgtEl>
                                          <p:spTgt spid="50">
                                            <p:txEl>
                                              <p:pRg st="0" end="0"/>
                                            </p:txEl>
                                          </p:spTgt>
                                        </p:tgtEl>
                                        <p:attrNameLst>
                                          <p:attrName>style.visibility</p:attrName>
                                        </p:attrNameLst>
                                      </p:cBhvr>
                                      <p:to>
                                        <p:strVal val="visible"/>
                                      </p:to>
                                    </p:set>
                                    <p:animEffect transition="in" filter="fade">
                                      <p:cBhvr>
                                        <p:cTn id="190" dur="500"/>
                                        <p:tgtEl>
                                          <p:spTgt spid="50">
                                            <p:txEl>
                                              <p:pRg st="0" end="0"/>
                                            </p:txEl>
                                          </p:spTgt>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1"/>
                                        </p:tgtEl>
                                        <p:attrNameLst>
                                          <p:attrName>style.visibility</p:attrName>
                                        </p:attrNameLst>
                                      </p:cBhvr>
                                      <p:to>
                                        <p:strVal val="visible"/>
                                      </p:to>
                                    </p:set>
                                    <p:animEffect transition="in" filter="fade">
                                      <p:cBhvr>
                                        <p:cTn id="193" dur="500"/>
                                        <p:tgtEl>
                                          <p:spTgt spid="51"/>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grpId="0" nodeType="clickEffect">
                                  <p:stCondLst>
                                    <p:cond delay="0"/>
                                  </p:stCondLst>
                                  <p:childTnLst>
                                    <p:set>
                                      <p:cBhvr>
                                        <p:cTn id="197" dur="1" fill="hold">
                                          <p:stCondLst>
                                            <p:cond delay="0"/>
                                          </p:stCondLst>
                                        </p:cTn>
                                        <p:tgtEl>
                                          <p:spTgt spid="52"/>
                                        </p:tgtEl>
                                        <p:attrNameLst>
                                          <p:attrName>style.visibility</p:attrName>
                                        </p:attrNameLst>
                                      </p:cBhvr>
                                      <p:to>
                                        <p:strVal val="visible"/>
                                      </p:to>
                                    </p:set>
                                    <p:animEffect transition="in" filter="fade">
                                      <p:cBhvr>
                                        <p:cTn id="198" dur="500"/>
                                        <p:tgtEl>
                                          <p:spTgt spid="52"/>
                                        </p:tgtEl>
                                      </p:cBhvr>
                                    </p:animEffect>
                                  </p:childTnLst>
                                </p:cTn>
                              </p:par>
                              <p:par>
                                <p:cTn id="199" presetID="10" presetClass="entr" presetSubtype="0" fill="hold" nodeType="withEffect">
                                  <p:stCondLst>
                                    <p:cond delay="0"/>
                                  </p:stCondLst>
                                  <p:childTnLst>
                                    <p:set>
                                      <p:cBhvr>
                                        <p:cTn id="200" dur="1" fill="hold">
                                          <p:stCondLst>
                                            <p:cond delay="0"/>
                                          </p:stCondLst>
                                        </p:cTn>
                                        <p:tgtEl>
                                          <p:spTgt spid="52">
                                            <p:txEl>
                                              <p:pRg st="0" end="0"/>
                                            </p:txEl>
                                          </p:spTgt>
                                        </p:tgtEl>
                                        <p:attrNameLst>
                                          <p:attrName>style.visibility</p:attrName>
                                        </p:attrNameLst>
                                      </p:cBhvr>
                                      <p:to>
                                        <p:strVal val="visible"/>
                                      </p:to>
                                    </p:set>
                                    <p:animEffect transition="in" filter="fade">
                                      <p:cBhvr>
                                        <p:cTn id="201" dur="500"/>
                                        <p:tgtEl>
                                          <p:spTgt spid="52">
                                            <p:txEl>
                                              <p:pRg st="0" end="0"/>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53"/>
                                        </p:tgtEl>
                                        <p:attrNameLst>
                                          <p:attrName>style.visibility</p:attrName>
                                        </p:attrNameLst>
                                      </p:cBhvr>
                                      <p:to>
                                        <p:strVal val="visible"/>
                                      </p:to>
                                    </p:set>
                                    <p:animEffect transition="in" filter="fade">
                                      <p:cBhvr>
                                        <p:cTn id="206" dur="500"/>
                                        <p:tgtEl>
                                          <p:spTgt spid="53"/>
                                        </p:tgtEl>
                                      </p:cBhvr>
                                    </p:animEffect>
                                  </p:childTnLst>
                                </p:cTn>
                              </p:par>
                              <p:par>
                                <p:cTn id="207" presetID="10" presetClass="entr" presetSubtype="0" fill="hold" nodeType="withEffect">
                                  <p:stCondLst>
                                    <p:cond delay="0"/>
                                  </p:stCondLst>
                                  <p:childTnLst>
                                    <p:set>
                                      <p:cBhvr>
                                        <p:cTn id="208" dur="1" fill="hold">
                                          <p:stCondLst>
                                            <p:cond delay="0"/>
                                          </p:stCondLst>
                                        </p:cTn>
                                        <p:tgtEl>
                                          <p:spTgt spid="53">
                                            <p:txEl>
                                              <p:pRg st="0" end="0"/>
                                            </p:txEl>
                                          </p:spTgt>
                                        </p:tgtEl>
                                        <p:attrNameLst>
                                          <p:attrName>style.visibility</p:attrName>
                                        </p:attrNameLst>
                                      </p:cBhvr>
                                      <p:to>
                                        <p:strVal val="visible"/>
                                      </p:to>
                                    </p:set>
                                    <p:animEffect transition="in" filter="fade">
                                      <p:cBhvr>
                                        <p:cTn id="209" dur="500"/>
                                        <p:tgtEl>
                                          <p:spTgt spid="53">
                                            <p:txEl>
                                              <p:pRg st="0" end="0"/>
                                            </p:txEl>
                                          </p:spTgt>
                                        </p:tgtEl>
                                      </p:cBhvr>
                                    </p:animEffec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nodeType="clickEffect">
                                  <p:stCondLst>
                                    <p:cond delay="0"/>
                                  </p:stCondLst>
                                  <p:childTnLst>
                                    <p:set>
                                      <p:cBhvr>
                                        <p:cTn id="213" dur="1" fill="hold">
                                          <p:stCondLst>
                                            <p:cond delay="0"/>
                                          </p:stCondLst>
                                        </p:cTn>
                                        <p:tgtEl>
                                          <p:spTgt spid="54"/>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55"/>
                                        </p:tgtEl>
                                        <p:attrNameLst>
                                          <p:attrName>style.visibility</p:attrName>
                                        </p:attrNameLst>
                                      </p:cBhvr>
                                      <p:to>
                                        <p:strVal val="visible"/>
                                      </p:to>
                                    </p:set>
                                    <p:animEffect transition="in" filter="fade">
                                      <p:cBhvr>
                                        <p:cTn id="2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1" grpId="0"/>
      <p:bldP spid="25" grpId="0"/>
      <p:bldP spid="26" grpId="0"/>
      <p:bldP spid="39" grpId="0" animBg="1"/>
      <p:bldP spid="19" grpId="0"/>
      <p:bldP spid="40" grpId="0"/>
      <p:bldP spid="41" grpId="0"/>
      <p:bldP spid="23" grpId="0"/>
      <p:bldP spid="45" grpId="0"/>
      <p:bldP spid="47" grpId="0" animBg="1"/>
      <p:bldP spid="48" grpId="0"/>
      <p:bldP spid="49" grpId="0" animBg="1"/>
      <p:bldP spid="50" grpId="0"/>
      <p:bldP spid="51" grpId="0" animBg="1"/>
      <p:bldP spid="52" grpId="0"/>
      <p:bldP spid="53" grpId="0"/>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0"/>
          <p:cNvSpPr/>
          <p:nvPr/>
        </p:nvSpPr>
        <p:spPr>
          <a:xfrm rot="5400000">
            <a:off x="11142849" y="26614"/>
            <a:ext cx="1075765" cy="1022537"/>
          </a:xfrm>
          <a:custGeom>
            <a:avLst/>
            <a:gdLst/>
            <a:ahLst/>
            <a:cxnLst/>
            <a:rect l="l" t="t" r="r" b="b"/>
            <a:pathLst>
              <a:path w="1734185" h="1158875">
                <a:moveTo>
                  <a:pt x="1733931" y="0"/>
                </a:moveTo>
                <a:lnTo>
                  <a:pt x="0" y="0"/>
                </a:lnTo>
                <a:lnTo>
                  <a:pt x="0" y="1158532"/>
                </a:lnTo>
                <a:lnTo>
                  <a:pt x="1733931" y="0"/>
                </a:lnTo>
                <a:close/>
              </a:path>
            </a:pathLst>
          </a:custGeom>
          <a:solidFill>
            <a:srgbClr val="0069A7"/>
          </a:solidFill>
        </p:spPr>
        <p:txBody>
          <a:bodyPr wrap="square" lIns="0" tIns="0" rIns="0" bIns="0" rtlCol="0"/>
          <a:lstStyle/>
          <a:p>
            <a:pPr defTabSz="914377"/>
            <a:endParaRPr sz="1588">
              <a:solidFill>
                <a:prstClr val="black"/>
              </a:solidFill>
            </a:endParaRPr>
          </a:p>
        </p:txBody>
      </p:sp>
      <p:pic>
        <p:nvPicPr>
          <p:cNvPr id="3" name="Picture 2"/>
          <p:cNvPicPr>
            <a:picLocks noChangeAspect="1"/>
          </p:cNvPicPr>
          <p:nvPr/>
        </p:nvPicPr>
        <p:blipFill>
          <a:blip r:embed="rId2"/>
          <a:stretch>
            <a:fillRect/>
          </a:stretch>
        </p:blipFill>
        <p:spPr>
          <a:xfrm>
            <a:off x="11206181" y="157435"/>
            <a:ext cx="836511" cy="841551"/>
          </a:xfrm>
          <a:prstGeom prst="rect">
            <a:avLst/>
          </a:prstGeom>
        </p:spPr>
      </p:pic>
      <p:sp>
        <p:nvSpPr>
          <p:cNvPr id="4" name="TextBox 3"/>
          <p:cNvSpPr txBox="1"/>
          <p:nvPr/>
        </p:nvSpPr>
        <p:spPr>
          <a:xfrm>
            <a:off x="2382086" y="121993"/>
            <a:ext cx="9023641" cy="646331"/>
          </a:xfrm>
          <a:prstGeom prst="rect">
            <a:avLst/>
          </a:prstGeom>
          <a:noFill/>
        </p:spPr>
        <p:txBody>
          <a:bodyPr wrap="square" rtlCol="0">
            <a:spAutoFit/>
          </a:bodyPr>
          <a:lstStyle>
            <a:defPPr>
              <a:defRPr lang="en-US"/>
            </a:defPPr>
            <a:lvl1pPr algn="ctr">
              <a:defRPr sz="2400" b="1" i="1">
                <a:solidFill>
                  <a:srgbClr val="1D9A78"/>
                </a:solidFill>
              </a:defRPr>
            </a:lvl1pPr>
          </a:lstStyle>
          <a:p>
            <a:pPr algn="l" defTabSz="914377"/>
            <a:r>
              <a:rPr lang="en-CA" sz="3600">
                <a:solidFill>
                  <a:srgbClr val="0069A7"/>
                </a:solidFill>
              </a:rPr>
              <a:t>Building &amp; Protecting your Future - Client </a:t>
            </a:r>
          </a:p>
        </p:txBody>
      </p:sp>
      <p:sp>
        <p:nvSpPr>
          <p:cNvPr id="6" name="TextBox 5"/>
          <p:cNvSpPr txBox="1"/>
          <p:nvPr/>
        </p:nvSpPr>
        <p:spPr>
          <a:xfrm>
            <a:off x="375003" y="869163"/>
            <a:ext cx="1430275" cy="1077218"/>
          </a:xfrm>
          <a:prstGeom prst="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Power of small consistent savings</a:t>
            </a:r>
          </a:p>
        </p:txBody>
      </p:sp>
      <p:sp>
        <p:nvSpPr>
          <p:cNvPr id="8" name="Rounded Rectangle 7"/>
          <p:cNvSpPr/>
          <p:nvPr/>
        </p:nvSpPr>
        <p:spPr>
          <a:xfrm>
            <a:off x="5882447" y="1418351"/>
            <a:ext cx="1052327" cy="388237"/>
          </a:xfrm>
          <a:prstGeom prst="round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600/m</a:t>
            </a:r>
          </a:p>
        </p:txBody>
      </p:sp>
      <p:sp>
        <p:nvSpPr>
          <p:cNvPr id="9" name="TextBox 8"/>
          <p:cNvSpPr txBox="1"/>
          <p:nvPr/>
        </p:nvSpPr>
        <p:spPr>
          <a:xfrm>
            <a:off x="7176741" y="1426102"/>
            <a:ext cx="2607171" cy="646331"/>
          </a:xfrm>
          <a:prstGeom prst="rect">
            <a:avLst/>
          </a:prstGeom>
          <a:noFill/>
        </p:spPr>
        <p:txBody>
          <a:bodyPr wrap="square" rtlCol="0">
            <a:spAutoFit/>
          </a:bodyPr>
          <a:lstStyle/>
          <a:p>
            <a:pPr defTabSz="914377"/>
            <a:r>
              <a:rPr lang="en-CA" sz="1200">
                <a:solidFill>
                  <a:prstClr val="black"/>
                </a:solidFill>
              </a:rPr>
              <a:t>=$600 x 12 = $7200/year</a:t>
            </a:r>
          </a:p>
          <a:p>
            <a:pPr defTabSz="914377"/>
            <a:r>
              <a:rPr lang="en-CA" sz="1200">
                <a:solidFill>
                  <a:prstClr val="black"/>
                </a:solidFill>
              </a:rPr>
              <a:t>=$7200 x 30yrs</a:t>
            </a:r>
          </a:p>
          <a:p>
            <a:pPr defTabSz="914377"/>
            <a:r>
              <a:rPr lang="en-CA" sz="1200" b="1">
                <a:solidFill>
                  <a:prstClr val="black"/>
                </a:solidFill>
              </a:rPr>
              <a:t>=$216000 total saving</a:t>
            </a:r>
          </a:p>
        </p:txBody>
      </p:sp>
      <p:cxnSp>
        <p:nvCxnSpPr>
          <p:cNvPr id="10" name="Straight Arrow Connector 9"/>
          <p:cNvCxnSpPr>
            <a:cxnSpLocks/>
            <a:stCxn id="8" idx="2"/>
          </p:cNvCxnSpPr>
          <p:nvPr/>
        </p:nvCxnSpPr>
        <p:spPr>
          <a:xfrm>
            <a:off x="6408611" y="1806588"/>
            <a:ext cx="2396722" cy="7681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32183" y="2574756"/>
            <a:ext cx="2918956" cy="3293209"/>
          </a:xfrm>
          <a:prstGeom prst="rect">
            <a:avLst/>
          </a:prstGeom>
          <a:noFill/>
        </p:spPr>
        <p:txBody>
          <a:bodyPr wrap="square" rtlCol="0">
            <a:spAutoFit/>
          </a:bodyPr>
          <a:lstStyle/>
          <a:p>
            <a:pPr algn="ctr" defTabSz="914377"/>
            <a:r>
              <a:rPr lang="en-CA">
                <a:solidFill>
                  <a:prstClr val="black"/>
                </a:solidFill>
              </a:rPr>
              <a:t>After 30 years @6.5% growth</a:t>
            </a:r>
          </a:p>
          <a:p>
            <a:pPr algn="ctr" defTabSz="914377"/>
            <a:r>
              <a:rPr lang="en-CA" b="1">
                <a:solidFill>
                  <a:prstClr val="black"/>
                </a:solidFill>
              </a:rPr>
              <a:t>=$417000</a:t>
            </a:r>
          </a:p>
          <a:p>
            <a:pPr defTabSz="914377"/>
            <a:endParaRPr lang="en-CA">
              <a:solidFill>
                <a:prstClr val="black"/>
              </a:solidFill>
            </a:endParaRPr>
          </a:p>
          <a:p>
            <a:pPr defTabSz="914377"/>
            <a:endParaRPr lang="en-CA">
              <a:solidFill>
                <a:prstClr val="black"/>
              </a:solidFill>
            </a:endParaRPr>
          </a:p>
          <a:p>
            <a:pPr defTabSz="914377"/>
            <a:endParaRPr lang="en-CA">
              <a:solidFill>
                <a:prstClr val="black"/>
              </a:solidFill>
            </a:endParaRPr>
          </a:p>
          <a:p>
            <a:pPr defTabSz="914377"/>
            <a:endParaRPr lang="en-CA">
              <a:solidFill>
                <a:prstClr val="black"/>
              </a:solidFill>
            </a:endParaRPr>
          </a:p>
          <a:p>
            <a:pPr defTabSz="914377"/>
            <a:endParaRPr lang="en-CA">
              <a:solidFill>
                <a:prstClr val="black"/>
              </a:solidFill>
            </a:endParaRPr>
          </a:p>
          <a:p>
            <a:pPr defTabSz="914377"/>
            <a:endParaRPr lang="en-CA">
              <a:solidFill>
                <a:prstClr val="black"/>
              </a:solidFill>
            </a:endParaRPr>
          </a:p>
          <a:p>
            <a:pPr algn="ctr" defTabSz="914377"/>
            <a:r>
              <a:rPr lang="en-CA">
                <a:solidFill>
                  <a:prstClr val="black"/>
                </a:solidFill>
              </a:rPr>
              <a:t>At age 65, total Savings for your Retirement Wealth</a:t>
            </a:r>
          </a:p>
          <a:p>
            <a:pPr algn="ctr" defTabSz="914377"/>
            <a:r>
              <a:rPr lang="en-CA" sz="2800" b="1">
                <a:solidFill>
                  <a:srgbClr val="FF0000"/>
                </a:solidFill>
              </a:rPr>
              <a:t>=$490,000</a:t>
            </a:r>
          </a:p>
        </p:txBody>
      </p:sp>
      <p:cxnSp>
        <p:nvCxnSpPr>
          <p:cNvPr id="12" name="Straight Arrow Connector 11"/>
          <p:cNvCxnSpPr>
            <a:cxnSpLocks/>
            <a:stCxn id="8" idx="2"/>
          </p:cNvCxnSpPr>
          <p:nvPr/>
        </p:nvCxnSpPr>
        <p:spPr>
          <a:xfrm flipH="1">
            <a:off x="3751568" y="1806589"/>
            <a:ext cx="2657043" cy="7681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791661" y="3270977"/>
            <a:ext cx="8040" cy="14364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2057" y="2590245"/>
            <a:ext cx="3578254" cy="800219"/>
          </a:xfrm>
          <a:prstGeom prst="rect">
            <a:avLst/>
          </a:prstGeom>
          <a:noFill/>
        </p:spPr>
        <p:txBody>
          <a:bodyPr wrap="square" rtlCol="0">
            <a:spAutoFit/>
          </a:bodyPr>
          <a:lstStyle/>
          <a:p>
            <a:pPr algn="ctr" defTabSz="914377"/>
            <a:r>
              <a:rPr lang="en-CA" sz="1400" i="1">
                <a:solidFill>
                  <a:prstClr val="black"/>
                </a:solidFill>
              </a:rPr>
              <a:t>While you are saving for your own future, for next 30 years you are also protected for</a:t>
            </a:r>
          </a:p>
          <a:p>
            <a:pPr algn="ctr" defTabSz="914377"/>
            <a:r>
              <a:rPr lang="en-CA" b="1">
                <a:solidFill>
                  <a:prstClr val="black"/>
                </a:solidFill>
              </a:rPr>
              <a:t>$1618000</a:t>
            </a:r>
          </a:p>
        </p:txBody>
      </p:sp>
      <p:cxnSp>
        <p:nvCxnSpPr>
          <p:cNvPr id="24" name="Straight Arrow Connector 23"/>
          <p:cNvCxnSpPr/>
          <p:nvPr/>
        </p:nvCxnSpPr>
        <p:spPr>
          <a:xfrm>
            <a:off x="2573860" y="3374976"/>
            <a:ext cx="4" cy="20324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14382" y="5437078"/>
            <a:ext cx="2918956" cy="1292662"/>
          </a:xfrm>
          <a:prstGeom prst="rect">
            <a:avLst/>
          </a:prstGeom>
          <a:noFill/>
        </p:spPr>
        <p:txBody>
          <a:bodyPr wrap="square" rtlCol="0">
            <a:spAutoFit/>
          </a:bodyPr>
          <a:lstStyle/>
          <a:p>
            <a:pPr algn="ctr" defTabSz="914377"/>
            <a:r>
              <a:rPr lang="en-CA" b="1">
                <a:solidFill>
                  <a:prstClr val="black"/>
                </a:solidFill>
              </a:rPr>
              <a:t>$800000</a:t>
            </a:r>
          </a:p>
          <a:p>
            <a:pPr algn="ctr" defTabSz="914377"/>
            <a:r>
              <a:rPr lang="en-CA" b="1">
                <a:solidFill>
                  <a:prstClr val="black"/>
                </a:solidFill>
              </a:rPr>
              <a:t>Generational Wealth</a:t>
            </a:r>
          </a:p>
          <a:p>
            <a:pPr algn="ctr" defTabSz="914377"/>
            <a:r>
              <a:rPr lang="en-CA" sz="1400" i="1">
                <a:solidFill>
                  <a:prstClr val="black"/>
                </a:solidFill>
              </a:rPr>
              <a:t>Which will be given to your family, God forbid if something happens after 30 years</a:t>
            </a:r>
          </a:p>
        </p:txBody>
      </p:sp>
      <p:sp>
        <p:nvSpPr>
          <p:cNvPr id="39" name="TextBox 38"/>
          <p:cNvSpPr txBox="1"/>
          <p:nvPr/>
        </p:nvSpPr>
        <p:spPr>
          <a:xfrm>
            <a:off x="3367623" y="1425970"/>
            <a:ext cx="1430275" cy="584775"/>
          </a:xfrm>
          <a:prstGeom prst="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Saving $20/day</a:t>
            </a:r>
          </a:p>
        </p:txBody>
      </p:sp>
      <p:sp>
        <p:nvSpPr>
          <p:cNvPr id="19" name="Rectangle 18"/>
          <p:cNvSpPr/>
          <p:nvPr/>
        </p:nvSpPr>
        <p:spPr>
          <a:xfrm>
            <a:off x="9889932" y="3405752"/>
            <a:ext cx="1734504" cy="738664"/>
          </a:xfrm>
          <a:prstGeom prst="rect">
            <a:avLst/>
          </a:prstGeom>
        </p:spPr>
        <p:txBody>
          <a:bodyPr wrap="square">
            <a:spAutoFit/>
          </a:bodyPr>
          <a:lstStyle/>
          <a:p>
            <a:pPr algn="ctr" defTabSz="914377"/>
            <a:r>
              <a:rPr lang="en-CA" sz="1400" b="1" i="1">
                <a:solidFill>
                  <a:prstClr val="black"/>
                </a:solidFill>
              </a:rPr>
              <a:t>No Input after 30yrs,</a:t>
            </a:r>
          </a:p>
          <a:p>
            <a:pPr algn="ctr" defTabSz="914377"/>
            <a:r>
              <a:rPr lang="en-CA" sz="1400" b="1" i="1">
                <a:solidFill>
                  <a:prstClr val="black"/>
                </a:solidFill>
              </a:rPr>
              <a:t>But money still keeps growing</a:t>
            </a:r>
          </a:p>
        </p:txBody>
      </p:sp>
      <p:sp>
        <p:nvSpPr>
          <p:cNvPr id="45" name="TextBox 44"/>
          <p:cNvSpPr txBox="1"/>
          <p:nvPr/>
        </p:nvSpPr>
        <p:spPr>
          <a:xfrm>
            <a:off x="4602341" y="4973961"/>
            <a:ext cx="2918956" cy="1077218"/>
          </a:xfrm>
          <a:prstGeom prst="rect">
            <a:avLst/>
          </a:prstGeom>
          <a:noFill/>
        </p:spPr>
        <p:txBody>
          <a:bodyPr wrap="square" rtlCol="0">
            <a:spAutoFit/>
          </a:bodyPr>
          <a:lstStyle/>
          <a:p>
            <a:pPr algn="ctr" defTabSz="914377"/>
            <a:r>
              <a:rPr lang="en-CA" sz="1400" i="1">
                <a:solidFill>
                  <a:prstClr val="black"/>
                </a:solidFill>
              </a:rPr>
              <a:t>All this you are getting while you saved for your own future.</a:t>
            </a:r>
          </a:p>
          <a:p>
            <a:pPr algn="ctr" defTabSz="914377"/>
            <a:r>
              <a:rPr lang="en-CA" b="1">
                <a:solidFill>
                  <a:prstClr val="black"/>
                </a:solidFill>
              </a:rPr>
              <a:t>How much did you end up saving for your Retirement?</a:t>
            </a:r>
            <a:endParaRPr lang="en-CA" sz="1400" b="1" i="1">
              <a:solidFill>
                <a:prstClr val="black"/>
              </a:solidFill>
            </a:endParaRPr>
          </a:p>
        </p:txBody>
      </p:sp>
      <p:sp>
        <p:nvSpPr>
          <p:cNvPr id="47" name="Rounded Rectangle 46"/>
          <p:cNvSpPr/>
          <p:nvPr/>
        </p:nvSpPr>
        <p:spPr>
          <a:xfrm>
            <a:off x="8901186" y="5345828"/>
            <a:ext cx="1975556" cy="56495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CA">
              <a:solidFill>
                <a:prstClr val="black"/>
              </a:solidFill>
            </a:endParaRPr>
          </a:p>
        </p:txBody>
      </p:sp>
      <p:sp>
        <p:nvSpPr>
          <p:cNvPr id="48" name="TextBox 47"/>
          <p:cNvSpPr txBox="1"/>
          <p:nvPr/>
        </p:nvSpPr>
        <p:spPr>
          <a:xfrm>
            <a:off x="9273044" y="1749132"/>
            <a:ext cx="2918956" cy="307777"/>
          </a:xfrm>
          <a:prstGeom prst="rect">
            <a:avLst/>
          </a:prstGeom>
          <a:noFill/>
        </p:spPr>
        <p:txBody>
          <a:bodyPr wrap="square" rtlCol="0">
            <a:spAutoFit/>
          </a:bodyPr>
          <a:lstStyle/>
          <a:p>
            <a:pPr algn="ctr" defTabSz="914377"/>
            <a:r>
              <a:rPr lang="en-CA" sz="1400" i="1">
                <a:solidFill>
                  <a:prstClr val="black"/>
                </a:solidFill>
              </a:rPr>
              <a:t>But how much did you put in total?</a:t>
            </a:r>
            <a:endParaRPr lang="en-CA" sz="1400" b="1" i="1">
              <a:solidFill>
                <a:prstClr val="black"/>
              </a:solidFill>
            </a:endParaRPr>
          </a:p>
        </p:txBody>
      </p:sp>
      <p:sp>
        <p:nvSpPr>
          <p:cNvPr id="49" name="Rounded Rectangle 48"/>
          <p:cNvSpPr/>
          <p:nvPr/>
        </p:nvSpPr>
        <p:spPr>
          <a:xfrm>
            <a:off x="7217742" y="1829368"/>
            <a:ext cx="1564344" cy="22754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CA">
              <a:solidFill>
                <a:prstClr val="black"/>
              </a:solidFill>
            </a:endParaRPr>
          </a:p>
        </p:txBody>
      </p:sp>
      <p:sp>
        <p:nvSpPr>
          <p:cNvPr id="50" name="TextBox 49"/>
          <p:cNvSpPr txBox="1"/>
          <p:nvPr/>
        </p:nvSpPr>
        <p:spPr>
          <a:xfrm>
            <a:off x="8705480" y="1380793"/>
            <a:ext cx="2918956" cy="307777"/>
          </a:xfrm>
          <a:prstGeom prst="rect">
            <a:avLst/>
          </a:prstGeom>
          <a:noFill/>
        </p:spPr>
        <p:txBody>
          <a:bodyPr wrap="square" rtlCol="0">
            <a:spAutoFit/>
          </a:bodyPr>
          <a:lstStyle/>
          <a:p>
            <a:pPr algn="ctr" defTabSz="914377"/>
            <a:r>
              <a:rPr lang="en-CA" sz="1400" i="1">
                <a:solidFill>
                  <a:prstClr val="black"/>
                </a:solidFill>
              </a:rPr>
              <a:t>How much a year?</a:t>
            </a:r>
            <a:endParaRPr lang="en-CA" sz="1400" b="1" i="1">
              <a:solidFill>
                <a:prstClr val="black"/>
              </a:solidFill>
            </a:endParaRPr>
          </a:p>
        </p:txBody>
      </p:sp>
      <p:sp>
        <p:nvSpPr>
          <p:cNvPr id="51" name="Rounded Rectangle 50"/>
          <p:cNvSpPr/>
          <p:nvPr/>
        </p:nvSpPr>
        <p:spPr>
          <a:xfrm>
            <a:off x="8066009" y="1438358"/>
            <a:ext cx="844131" cy="22754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CA">
              <a:solidFill>
                <a:prstClr val="black"/>
              </a:solidFill>
            </a:endParaRPr>
          </a:p>
        </p:txBody>
      </p:sp>
      <p:sp>
        <p:nvSpPr>
          <p:cNvPr id="52" name="TextBox 51"/>
          <p:cNvSpPr txBox="1"/>
          <p:nvPr/>
        </p:nvSpPr>
        <p:spPr>
          <a:xfrm>
            <a:off x="4945529" y="1027198"/>
            <a:ext cx="2918956" cy="307777"/>
          </a:xfrm>
          <a:prstGeom prst="rect">
            <a:avLst/>
          </a:prstGeom>
          <a:noFill/>
        </p:spPr>
        <p:txBody>
          <a:bodyPr wrap="square" rtlCol="0">
            <a:spAutoFit/>
          </a:bodyPr>
          <a:lstStyle/>
          <a:p>
            <a:pPr algn="ctr" defTabSz="914377"/>
            <a:r>
              <a:rPr lang="en-CA" sz="1400" i="1">
                <a:solidFill>
                  <a:prstClr val="black"/>
                </a:solidFill>
              </a:rPr>
              <a:t>How much a month?</a:t>
            </a:r>
            <a:endParaRPr lang="en-CA" sz="1400" b="1" i="1">
              <a:solidFill>
                <a:prstClr val="black"/>
              </a:solidFill>
            </a:endParaRPr>
          </a:p>
        </p:txBody>
      </p:sp>
      <p:sp>
        <p:nvSpPr>
          <p:cNvPr id="53" name="TextBox 52"/>
          <p:cNvSpPr txBox="1"/>
          <p:nvPr/>
        </p:nvSpPr>
        <p:spPr>
          <a:xfrm>
            <a:off x="2705637" y="1078578"/>
            <a:ext cx="2918956" cy="307777"/>
          </a:xfrm>
          <a:prstGeom prst="rect">
            <a:avLst/>
          </a:prstGeom>
          <a:noFill/>
        </p:spPr>
        <p:txBody>
          <a:bodyPr wrap="square" rtlCol="0">
            <a:spAutoFit/>
          </a:bodyPr>
          <a:lstStyle/>
          <a:p>
            <a:pPr algn="ctr" defTabSz="914377"/>
            <a:r>
              <a:rPr lang="en-CA" sz="1400" i="1">
                <a:solidFill>
                  <a:prstClr val="black"/>
                </a:solidFill>
              </a:rPr>
              <a:t>And in a day?</a:t>
            </a:r>
            <a:endParaRPr lang="en-CA" sz="1400" b="1" i="1">
              <a:solidFill>
                <a:prstClr val="black"/>
              </a:solidFill>
            </a:endParaRPr>
          </a:p>
        </p:txBody>
      </p:sp>
      <p:pic>
        <p:nvPicPr>
          <p:cNvPr id="54" name="Picture 53"/>
          <p:cNvPicPr>
            <a:picLocks noChangeAspect="1"/>
          </p:cNvPicPr>
          <p:nvPr/>
        </p:nvPicPr>
        <p:blipFill>
          <a:blip r:embed="rId3"/>
          <a:stretch>
            <a:fillRect/>
          </a:stretch>
        </p:blipFill>
        <p:spPr>
          <a:xfrm>
            <a:off x="282086" y="772743"/>
            <a:ext cx="1982792" cy="1262627"/>
          </a:xfrm>
          <a:prstGeom prst="rect">
            <a:avLst/>
          </a:prstGeom>
        </p:spPr>
      </p:pic>
      <p:sp>
        <p:nvSpPr>
          <p:cNvPr id="55" name="TextBox 54"/>
          <p:cNvSpPr txBox="1"/>
          <p:nvPr/>
        </p:nvSpPr>
        <p:spPr>
          <a:xfrm>
            <a:off x="527403" y="1021563"/>
            <a:ext cx="1430275" cy="830997"/>
          </a:xfrm>
          <a:prstGeom prst="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What better do we get in $20/day ??</a:t>
            </a:r>
          </a:p>
        </p:txBody>
      </p:sp>
      <p:sp>
        <p:nvSpPr>
          <p:cNvPr id="5" name="Footer Placeholder 4">
            <a:extLst>
              <a:ext uri="{FF2B5EF4-FFF2-40B4-BE49-F238E27FC236}">
                <a16:creationId xmlns:a16="http://schemas.microsoft.com/office/drawing/2014/main" id="{ADD2C636-D1B3-46C5-A909-A39C493279CD}"/>
              </a:ext>
            </a:extLst>
          </p:cNvPr>
          <p:cNvSpPr>
            <a:spLocks noGrp="1"/>
          </p:cNvSpPr>
          <p:nvPr>
            <p:ph type="ftr" sz="quarter" idx="11"/>
          </p:nvPr>
        </p:nvSpPr>
        <p:spPr/>
        <p:txBody>
          <a:bodyPr/>
          <a:lstStyle/>
          <a:p>
            <a:r>
              <a:rPr lang="en-CA"/>
              <a:t>* For Illustration Purpose Only</a:t>
            </a:r>
          </a:p>
        </p:txBody>
      </p:sp>
    </p:spTree>
    <p:extLst>
      <p:ext uri="{BB962C8B-B14F-4D97-AF65-F5344CB8AC3E}">
        <p14:creationId xmlns:p14="http://schemas.microsoft.com/office/powerpoint/2010/main" val="242870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fade">
                                      <p:cBhvr>
                                        <p:cTn id="56" dur="500"/>
                                        <p:tgtEl>
                                          <p:spTgt spid="11">
                                            <p:txEl>
                                              <p:pRg st="8" end="8"/>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1">
                                            <p:txEl>
                                              <p:pRg st="9" end="9"/>
                                            </p:txEl>
                                          </p:spTgt>
                                        </p:tgtEl>
                                        <p:attrNameLst>
                                          <p:attrName>style.visibility</p:attrName>
                                        </p:attrNameLst>
                                      </p:cBhvr>
                                      <p:to>
                                        <p:strVal val="visible"/>
                                      </p:to>
                                    </p:set>
                                    <p:animEffect transition="in" filter="fade">
                                      <p:cBhvr>
                                        <p:cTn id="59" dur="500"/>
                                        <p:tgtEl>
                                          <p:spTgt spid="1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par>
                                <p:cTn id="81" presetID="10" presetClass="entr" presetSubtype="0" fill="hold" nodeType="withEffect">
                                  <p:stCondLst>
                                    <p:cond delay="0"/>
                                  </p:stCondLst>
                                  <p:childTnLst>
                                    <p:set>
                                      <p:cBhvr>
                                        <p:cTn id="82" dur="1" fill="hold">
                                          <p:stCondLst>
                                            <p:cond delay="0"/>
                                          </p:stCondLst>
                                        </p:cTn>
                                        <p:tgtEl>
                                          <p:spTgt spid="45">
                                            <p:txEl>
                                              <p:pRg st="0" end="0"/>
                                            </p:txEl>
                                          </p:spTgt>
                                        </p:tgtEl>
                                        <p:attrNameLst>
                                          <p:attrName>style.visibility</p:attrName>
                                        </p:attrNameLst>
                                      </p:cBhvr>
                                      <p:to>
                                        <p:strVal val="visible"/>
                                      </p:to>
                                    </p:set>
                                    <p:animEffect transition="in" filter="fade">
                                      <p:cBhvr>
                                        <p:cTn id="83" dur="500"/>
                                        <p:tgtEl>
                                          <p:spTgt spid="45">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5">
                                            <p:txEl>
                                              <p:pRg st="1" end="1"/>
                                            </p:txEl>
                                          </p:spTgt>
                                        </p:tgtEl>
                                        <p:attrNameLst>
                                          <p:attrName>style.visibility</p:attrName>
                                        </p:attrNameLst>
                                      </p:cBhvr>
                                      <p:to>
                                        <p:strVal val="visible"/>
                                      </p:to>
                                    </p:set>
                                    <p:animEffect transition="in" filter="fade">
                                      <p:cBhvr>
                                        <p:cTn id="88" dur="500"/>
                                        <p:tgtEl>
                                          <p:spTgt spid="45">
                                            <p:txEl>
                                              <p:pRg st="1" end="1"/>
                                            </p:tx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par>
                                <p:cTn id="97" presetID="10" presetClass="entr" presetSubtype="0" fill="hold" nodeType="withEffect">
                                  <p:stCondLst>
                                    <p:cond delay="0"/>
                                  </p:stCondLst>
                                  <p:childTnLst>
                                    <p:set>
                                      <p:cBhvr>
                                        <p:cTn id="98" dur="1" fill="hold">
                                          <p:stCondLst>
                                            <p:cond delay="0"/>
                                          </p:stCondLst>
                                        </p:cTn>
                                        <p:tgtEl>
                                          <p:spTgt spid="48">
                                            <p:txEl>
                                              <p:pRg st="0" end="0"/>
                                            </p:txEl>
                                          </p:spTgt>
                                        </p:tgtEl>
                                        <p:attrNameLst>
                                          <p:attrName>style.visibility</p:attrName>
                                        </p:attrNameLst>
                                      </p:cBhvr>
                                      <p:to>
                                        <p:strVal val="visible"/>
                                      </p:to>
                                    </p:set>
                                    <p:animEffect transition="in" filter="fade">
                                      <p:cBhvr>
                                        <p:cTn id="99" dur="500"/>
                                        <p:tgtEl>
                                          <p:spTgt spid="48">
                                            <p:txEl>
                                              <p:pRg st="0" end="0"/>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500"/>
                                        <p:tgtEl>
                                          <p:spTgt spid="50"/>
                                        </p:tgtEl>
                                      </p:cBhvr>
                                    </p:animEffect>
                                  </p:childTnLst>
                                </p:cTn>
                              </p:par>
                              <p:par>
                                <p:cTn id="108" presetID="10" presetClass="entr" presetSubtype="0" fill="hold" nodeType="withEffect">
                                  <p:stCondLst>
                                    <p:cond delay="0"/>
                                  </p:stCondLst>
                                  <p:childTnLst>
                                    <p:set>
                                      <p:cBhvr>
                                        <p:cTn id="109" dur="1" fill="hold">
                                          <p:stCondLst>
                                            <p:cond delay="0"/>
                                          </p:stCondLst>
                                        </p:cTn>
                                        <p:tgtEl>
                                          <p:spTgt spid="50">
                                            <p:txEl>
                                              <p:pRg st="0" end="0"/>
                                            </p:txEl>
                                          </p:spTgt>
                                        </p:tgtEl>
                                        <p:attrNameLst>
                                          <p:attrName>style.visibility</p:attrName>
                                        </p:attrNameLst>
                                      </p:cBhvr>
                                      <p:to>
                                        <p:strVal val="visible"/>
                                      </p:to>
                                    </p:set>
                                    <p:animEffect transition="in" filter="fade">
                                      <p:cBhvr>
                                        <p:cTn id="110" dur="500"/>
                                        <p:tgtEl>
                                          <p:spTgt spid="50">
                                            <p:txEl>
                                              <p:pRg st="0" end="0"/>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fade">
                                      <p:cBhvr>
                                        <p:cTn id="113" dur="500"/>
                                        <p:tgtEl>
                                          <p:spTgt spid="51"/>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500"/>
                                        <p:tgtEl>
                                          <p:spTgt spid="52"/>
                                        </p:tgtEl>
                                      </p:cBhvr>
                                    </p:animEffect>
                                  </p:childTnLst>
                                </p:cTn>
                              </p:par>
                              <p:par>
                                <p:cTn id="119" presetID="10" presetClass="entr" presetSubtype="0" fill="hold" nodeType="withEffect">
                                  <p:stCondLst>
                                    <p:cond delay="0"/>
                                  </p:stCondLst>
                                  <p:childTnLst>
                                    <p:set>
                                      <p:cBhvr>
                                        <p:cTn id="120" dur="1" fill="hold">
                                          <p:stCondLst>
                                            <p:cond delay="0"/>
                                          </p:stCondLst>
                                        </p:cTn>
                                        <p:tgtEl>
                                          <p:spTgt spid="52">
                                            <p:txEl>
                                              <p:pRg st="0" end="0"/>
                                            </p:txEl>
                                          </p:spTgt>
                                        </p:tgtEl>
                                        <p:attrNameLst>
                                          <p:attrName>style.visibility</p:attrName>
                                        </p:attrNameLst>
                                      </p:cBhvr>
                                      <p:to>
                                        <p:strVal val="visible"/>
                                      </p:to>
                                    </p:set>
                                    <p:animEffect transition="in" filter="fade">
                                      <p:cBhvr>
                                        <p:cTn id="121" dur="500"/>
                                        <p:tgtEl>
                                          <p:spTgt spid="52">
                                            <p:txEl>
                                              <p:pRg st="0" end="0"/>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fade">
                                      <p:cBhvr>
                                        <p:cTn id="126" dur="500"/>
                                        <p:tgtEl>
                                          <p:spTgt spid="53"/>
                                        </p:tgtEl>
                                      </p:cBhvr>
                                    </p:animEffect>
                                  </p:childTnLst>
                                </p:cTn>
                              </p:par>
                              <p:par>
                                <p:cTn id="127" presetID="10" presetClass="entr" presetSubtype="0" fill="hold" nodeType="withEffect">
                                  <p:stCondLst>
                                    <p:cond delay="0"/>
                                  </p:stCondLst>
                                  <p:childTnLst>
                                    <p:set>
                                      <p:cBhvr>
                                        <p:cTn id="128" dur="1" fill="hold">
                                          <p:stCondLst>
                                            <p:cond delay="0"/>
                                          </p:stCondLst>
                                        </p:cTn>
                                        <p:tgtEl>
                                          <p:spTgt spid="53">
                                            <p:txEl>
                                              <p:pRg st="0" end="0"/>
                                            </p:txEl>
                                          </p:spTgt>
                                        </p:tgtEl>
                                        <p:attrNameLst>
                                          <p:attrName>style.visibility</p:attrName>
                                        </p:attrNameLst>
                                      </p:cBhvr>
                                      <p:to>
                                        <p:strVal val="visible"/>
                                      </p:to>
                                    </p:set>
                                    <p:animEffect transition="in" filter="fade">
                                      <p:cBhvr>
                                        <p:cTn id="129" dur="500"/>
                                        <p:tgtEl>
                                          <p:spTgt spid="53">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54"/>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fade">
                                      <p:cBhvr>
                                        <p:cTn id="13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1" grpId="0"/>
      <p:bldP spid="25" grpId="0"/>
      <p:bldP spid="39" grpId="0" animBg="1"/>
      <p:bldP spid="19" grpId="0"/>
      <p:bldP spid="45" grpId="0"/>
      <p:bldP spid="47" grpId="0" animBg="1"/>
      <p:bldP spid="48" grpId="0"/>
      <p:bldP spid="49" grpId="0" animBg="1"/>
      <p:bldP spid="50" grpId="0"/>
      <p:bldP spid="51" grpId="0" animBg="1"/>
      <p:bldP spid="52" grpId="0"/>
      <p:bldP spid="53" grpId="0"/>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30"/>
          <p:cNvSpPr/>
          <p:nvPr/>
        </p:nvSpPr>
        <p:spPr>
          <a:xfrm rot="5400000">
            <a:off x="11142849" y="26614"/>
            <a:ext cx="1075765" cy="1022537"/>
          </a:xfrm>
          <a:custGeom>
            <a:avLst/>
            <a:gdLst/>
            <a:ahLst/>
            <a:cxnLst/>
            <a:rect l="l" t="t" r="r" b="b"/>
            <a:pathLst>
              <a:path w="1734185" h="1158875">
                <a:moveTo>
                  <a:pt x="1733931" y="0"/>
                </a:moveTo>
                <a:lnTo>
                  <a:pt x="0" y="0"/>
                </a:lnTo>
                <a:lnTo>
                  <a:pt x="0" y="1158532"/>
                </a:lnTo>
                <a:lnTo>
                  <a:pt x="1733931" y="0"/>
                </a:lnTo>
                <a:close/>
              </a:path>
            </a:pathLst>
          </a:custGeom>
          <a:solidFill>
            <a:srgbClr val="0069A7"/>
          </a:solidFill>
        </p:spPr>
        <p:txBody>
          <a:bodyPr wrap="square" lIns="0" tIns="0" rIns="0" bIns="0" rtlCol="0"/>
          <a:lstStyle/>
          <a:p>
            <a:pPr defTabSz="914377"/>
            <a:endParaRPr sz="1588">
              <a:solidFill>
                <a:prstClr val="black"/>
              </a:solidFill>
            </a:endParaRPr>
          </a:p>
        </p:txBody>
      </p:sp>
      <p:pic>
        <p:nvPicPr>
          <p:cNvPr id="3" name="Picture 2"/>
          <p:cNvPicPr>
            <a:picLocks noChangeAspect="1"/>
          </p:cNvPicPr>
          <p:nvPr/>
        </p:nvPicPr>
        <p:blipFill>
          <a:blip r:embed="rId2"/>
          <a:stretch>
            <a:fillRect/>
          </a:stretch>
        </p:blipFill>
        <p:spPr>
          <a:xfrm>
            <a:off x="11206181" y="157435"/>
            <a:ext cx="836511" cy="841551"/>
          </a:xfrm>
          <a:prstGeom prst="rect">
            <a:avLst/>
          </a:prstGeom>
        </p:spPr>
      </p:pic>
      <p:sp>
        <p:nvSpPr>
          <p:cNvPr id="4" name="TextBox 3"/>
          <p:cNvSpPr txBox="1"/>
          <p:nvPr/>
        </p:nvSpPr>
        <p:spPr>
          <a:xfrm>
            <a:off x="2382086" y="121993"/>
            <a:ext cx="9023641" cy="646331"/>
          </a:xfrm>
          <a:prstGeom prst="rect">
            <a:avLst/>
          </a:prstGeom>
          <a:noFill/>
        </p:spPr>
        <p:txBody>
          <a:bodyPr wrap="square" rtlCol="0">
            <a:spAutoFit/>
          </a:bodyPr>
          <a:lstStyle>
            <a:defPPr>
              <a:defRPr lang="en-US"/>
            </a:defPPr>
            <a:lvl1pPr algn="ctr">
              <a:defRPr sz="2400" b="1" i="1">
                <a:solidFill>
                  <a:srgbClr val="1D9A78"/>
                </a:solidFill>
              </a:defRPr>
            </a:lvl1pPr>
          </a:lstStyle>
          <a:p>
            <a:pPr algn="l" defTabSz="914377"/>
            <a:r>
              <a:rPr lang="en-CA" sz="3600">
                <a:solidFill>
                  <a:srgbClr val="0069A7"/>
                </a:solidFill>
              </a:rPr>
              <a:t>Building &amp; Protecting your Future - Client </a:t>
            </a:r>
          </a:p>
        </p:txBody>
      </p:sp>
      <p:sp>
        <p:nvSpPr>
          <p:cNvPr id="6" name="TextBox 5"/>
          <p:cNvSpPr txBox="1"/>
          <p:nvPr/>
        </p:nvSpPr>
        <p:spPr>
          <a:xfrm>
            <a:off x="375003" y="869163"/>
            <a:ext cx="1430275" cy="1077218"/>
          </a:xfrm>
          <a:prstGeom prst="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Power of small consistent savings</a:t>
            </a:r>
          </a:p>
        </p:txBody>
      </p:sp>
      <p:sp>
        <p:nvSpPr>
          <p:cNvPr id="8" name="Rounded Rectangle 7"/>
          <p:cNvSpPr/>
          <p:nvPr/>
        </p:nvSpPr>
        <p:spPr>
          <a:xfrm>
            <a:off x="5882447" y="1418351"/>
            <a:ext cx="1052327" cy="374571"/>
          </a:xfrm>
          <a:prstGeom prst="roundRect">
            <a:avLst/>
          </a:prstGeom>
          <a:solidFill>
            <a:srgbClr val="0069A7"/>
          </a:solidFill>
          <a:ln>
            <a:solidFill>
              <a:srgbClr val="0069A7"/>
            </a:solidFill>
          </a:ln>
        </p:spPr>
        <p:txBody>
          <a:bodyPr wrap="square" rtlCol="0">
            <a:spAutoFit/>
          </a:bodyPr>
          <a:lstStyle/>
          <a:p>
            <a:pPr algn="ctr" defTabSz="914377"/>
            <a:r>
              <a:rPr lang="en-CA" sz="1600" b="1" i="1" dirty="0">
                <a:solidFill>
                  <a:prstClr val="white"/>
                </a:solidFill>
              </a:rPr>
              <a:t>$100/m</a:t>
            </a:r>
          </a:p>
        </p:txBody>
      </p:sp>
      <p:sp>
        <p:nvSpPr>
          <p:cNvPr id="9" name="TextBox 8"/>
          <p:cNvSpPr txBox="1"/>
          <p:nvPr/>
        </p:nvSpPr>
        <p:spPr>
          <a:xfrm>
            <a:off x="7184490" y="1285733"/>
            <a:ext cx="2607171" cy="646331"/>
          </a:xfrm>
          <a:prstGeom prst="rect">
            <a:avLst/>
          </a:prstGeom>
          <a:noFill/>
        </p:spPr>
        <p:txBody>
          <a:bodyPr wrap="square" rtlCol="0">
            <a:spAutoFit/>
          </a:bodyPr>
          <a:lstStyle/>
          <a:p>
            <a:pPr defTabSz="914377"/>
            <a:r>
              <a:rPr lang="en-CA" sz="1200" dirty="0">
                <a:solidFill>
                  <a:prstClr val="black"/>
                </a:solidFill>
              </a:rPr>
              <a:t>=$100 x 12 = $1200/year</a:t>
            </a:r>
          </a:p>
          <a:p>
            <a:pPr defTabSz="914377"/>
            <a:r>
              <a:rPr lang="en-CA" sz="1200" dirty="0">
                <a:solidFill>
                  <a:prstClr val="black"/>
                </a:solidFill>
              </a:rPr>
              <a:t>=$1200 x 30yrs</a:t>
            </a:r>
          </a:p>
          <a:p>
            <a:pPr defTabSz="914377"/>
            <a:r>
              <a:rPr lang="en-CA" sz="1200" b="1" dirty="0">
                <a:solidFill>
                  <a:prstClr val="black"/>
                </a:solidFill>
              </a:rPr>
              <a:t>=$36,000 total saving</a:t>
            </a:r>
          </a:p>
        </p:txBody>
      </p:sp>
      <p:cxnSp>
        <p:nvCxnSpPr>
          <p:cNvPr id="10" name="Straight Arrow Connector 9"/>
          <p:cNvCxnSpPr>
            <a:cxnSpLocks/>
            <a:stCxn id="8" idx="2"/>
            <a:endCxn id="11" idx="0"/>
          </p:cNvCxnSpPr>
          <p:nvPr/>
        </p:nvCxnSpPr>
        <p:spPr>
          <a:xfrm>
            <a:off x="6408611" y="1792922"/>
            <a:ext cx="3965765" cy="7818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995299" y="2574756"/>
            <a:ext cx="2758154" cy="3570208"/>
          </a:xfrm>
          <a:prstGeom prst="rect">
            <a:avLst/>
          </a:prstGeom>
          <a:noFill/>
        </p:spPr>
        <p:txBody>
          <a:bodyPr wrap="square" rtlCol="0">
            <a:spAutoFit/>
          </a:bodyPr>
          <a:lstStyle/>
          <a:p>
            <a:pPr algn="ctr" defTabSz="914377"/>
            <a:r>
              <a:rPr lang="en-CA" dirty="0">
                <a:solidFill>
                  <a:prstClr val="black"/>
                </a:solidFill>
              </a:rPr>
              <a:t>After 30 years @6.5% growth</a:t>
            </a:r>
          </a:p>
          <a:p>
            <a:pPr algn="ctr" defTabSz="914377"/>
            <a:r>
              <a:rPr lang="en-CA" b="1" dirty="0">
                <a:solidFill>
                  <a:prstClr val="black"/>
                </a:solidFill>
              </a:rPr>
              <a:t>=$74,860</a:t>
            </a:r>
          </a:p>
          <a:p>
            <a:pPr defTabSz="914377"/>
            <a:endParaRPr lang="en-CA" dirty="0">
              <a:solidFill>
                <a:prstClr val="black"/>
              </a:solidFill>
            </a:endParaRPr>
          </a:p>
          <a:p>
            <a:pPr defTabSz="914377"/>
            <a:endParaRPr lang="en-CA" dirty="0">
              <a:solidFill>
                <a:prstClr val="black"/>
              </a:solidFill>
            </a:endParaRPr>
          </a:p>
          <a:p>
            <a:pPr defTabSz="914377"/>
            <a:endParaRPr lang="en-CA" dirty="0">
              <a:solidFill>
                <a:prstClr val="black"/>
              </a:solidFill>
            </a:endParaRPr>
          </a:p>
          <a:p>
            <a:pPr defTabSz="914377"/>
            <a:endParaRPr lang="en-CA" dirty="0">
              <a:solidFill>
                <a:prstClr val="black"/>
              </a:solidFill>
            </a:endParaRPr>
          </a:p>
          <a:p>
            <a:pPr defTabSz="914377"/>
            <a:endParaRPr lang="en-CA" dirty="0">
              <a:solidFill>
                <a:prstClr val="black"/>
              </a:solidFill>
            </a:endParaRPr>
          </a:p>
          <a:p>
            <a:pPr defTabSz="914377"/>
            <a:endParaRPr lang="en-CA" dirty="0">
              <a:solidFill>
                <a:prstClr val="black"/>
              </a:solidFill>
            </a:endParaRPr>
          </a:p>
          <a:p>
            <a:pPr algn="ctr" defTabSz="914377"/>
            <a:r>
              <a:rPr lang="en-CA" dirty="0">
                <a:solidFill>
                  <a:prstClr val="black"/>
                </a:solidFill>
              </a:rPr>
              <a:t>At age 65, total Savings for your retirement</a:t>
            </a:r>
          </a:p>
          <a:p>
            <a:pPr algn="ctr" defTabSz="914377"/>
            <a:r>
              <a:rPr lang="en-CA" sz="2800" b="1" dirty="0">
                <a:solidFill>
                  <a:srgbClr val="FF0000"/>
                </a:solidFill>
              </a:rPr>
              <a:t>=$153,770</a:t>
            </a:r>
          </a:p>
        </p:txBody>
      </p:sp>
      <p:cxnSp>
        <p:nvCxnSpPr>
          <p:cNvPr id="12" name="Straight Arrow Connector 11"/>
          <p:cNvCxnSpPr>
            <a:cxnSpLocks/>
            <a:stCxn id="8" idx="2"/>
            <a:endCxn id="21" idx="0"/>
          </p:cNvCxnSpPr>
          <p:nvPr/>
        </p:nvCxnSpPr>
        <p:spPr>
          <a:xfrm flipH="1">
            <a:off x="1641899" y="1792922"/>
            <a:ext cx="4766712" cy="7973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10432945" y="3524317"/>
            <a:ext cx="8040" cy="14364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76806" y="1829369"/>
            <a:ext cx="1228201" cy="11336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7228" y="2590245"/>
            <a:ext cx="3578254" cy="800219"/>
          </a:xfrm>
          <a:prstGeom prst="rect">
            <a:avLst/>
          </a:prstGeom>
          <a:noFill/>
        </p:spPr>
        <p:txBody>
          <a:bodyPr wrap="square" rtlCol="0">
            <a:spAutoFit/>
          </a:bodyPr>
          <a:lstStyle/>
          <a:p>
            <a:pPr algn="ctr" defTabSz="914377"/>
            <a:r>
              <a:rPr lang="en-CA" sz="1400" i="1" dirty="0">
                <a:solidFill>
                  <a:prstClr val="black"/>
                </a:solidFill>
              </a:rPr>
              <a:t>While you are saving for your own future, for next 30 years you are also protected for</a:t>
            </a:r>
          </a:p>
          <a:p>
            <a:pPr algn="ctr" defTabSz="914377"/>
            <a:r>
              <a:rPr lang="en-CA" b="1" dirty="0">
                <a:solidFill>
                  <a:prstClr val="black"/>
                </a:solidFill>
              </a:rPr>
              <a:t>$100,000</a:t>
            </a:r>
          </a:p>
        </p:txBody>
      </p:sp>
      <p:cxnSp>
        <p:nvCxnSpPr>
          <p:cNvPr id="24" name="Straight Arrow Connector 23"/>
          <p:cNvCxnSpPr/>
          <p:nvPr/>
        </p:nvCxnSpPr>
        <p:spPr>
          <a:xfrm>
            <a:off x="1624575" y="3374976"/>
            <a:ext cx="4" cy="20324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5097" y="5437078"/>
            <a:ext cx="2918956" cy="1292662"/>
          </a:xfrm>
          <a:prstGeom prst="rect">
            <a:avLst/>
          </a:prstGeom>
          <a:noFill/>
        </p:spPr>
        <p:txBody>
          <a:bodyPr wrap="square" rtlCol="0">
            <a:spAutoFit/>
          </a:bodyPr>
          <a:lstStyle/>
          <a:p>
            <a:pPr algn="ctr" defTabSz="914377"/>
            <a:r>
              <a:rPr lang="en-CA" b="1" dirty="0">
                <a:solidFill>
                  <a:prstClr val="black"/>
                </a:solidFill>
              </a:rPr>
              <a:t>$100,000</a:t>
            </a:r>
          </a:p>
          <a:p>
            <a:pPr algn="ctr" defTabSz="914377"/>
            <a:r>
              <a:rPr lang="en-CA" b="1" dirty="0">
                <a:solidFill>
                  <a:prstClr val="black"/>
                </a:solidFill>
              </a:rPr>
              <a:t>For the Rest of the Life</a:t>
            </a:r>
          </a:p>
          <a:p>
            <a:pPr algn="ctr" defTabSz="914377"/>
            <a:r>
              <a:rPr lang="en-CA" sz="1400" i="1" dirty="0">
                <a:solidFill>
                  <a:prstClr val="black"/>
                </a:solidFill>
              </a:rPr>
              <a:t>Which will be given to your family, god forbid if something happens after 30 years</a:t>
            </a:r>
          </a:p>
        </p:txBody>
      </p:sp>
      <p:sp>
        <p:nvSpPr>
          <p:cNvPr id="26" name="TextBox 25"/>
          <p:cNvSpPr txBox="1"/>
          <p:nvPr/>
        </p:nvSpPr>
        <p:spPr>
          <a:xfrm>
            <a:off x="2870952" y="3020050"/>
            <a:ext cx="2918956" cy="1015663"/>
          </a:xfrm>
          <a:prstGeom prst="rect">
            <a:avLst/>
          </a:prstGeom>
          <a:noFill/>
        </p:spPr>
        <p:txBody>
          <a:bodyPr wrap="square" rtlCol="0">
            <a:spAutoFit/>
          </a:bodyPr>
          <a:lstStyle/>
          <a:p>
            <a:pPr algn="ctr" defTabSz="914377"/>
            <a:r>
              <a:rPr lang="en-CA" sz="1400" i="1" dirty="0">
                <a:solidFill>
                  <a:prstClr val="black"/>
                </a:solidFill>
              </a:rPr>
              <a:t>To protect your savings, you have</a:t>
            </a:r>
          </a:p>
          <a:p>
            <a:pPr algn="ctr" defTabSz="914377"/>
            <a:r>
              <a:rPr lang="en-CA" b="1" dirty="0">
                <a:solidFill>
                  <a:prstClr val="black"/>
                </a:solidFill>
              </a:rPr>
              <a:t>$25,000</a:t>
            </a:r>
          </a:p>
          <a:p>
            <a:pPr algn="ctr" defTabSz="914377"/>
            <a:r>
              <a:rPr lang="en-CA" sz="1400" b="1" i="1" dirty="0">
                <a:solidFill>
                  <a:prstClr val="black"/>
                </a:solidFill>
              </a:rPr>
              <a:t>of Critical Illness Protection</a:t>
            </a:r>
          </a:p>
          <a:p>
            <a:pPr algn="ctr" defTabSz="914377"/>
            <a:r>
              <a:rPr lang="en-CA" sz="1400" b="1" i="1" dirty="0">
                <a:solidFill>
                  <a:prstClr val="black"/>
                </a:solidFill>
              </a:rPr>
              <a:t>For 10 </a:t>
            </a:r>
            <a:r>
              <a:rPr lang="en-CA" sz="1400" b="1" i="1" dirty="0" err="1">
                <a:solidFill>
                  <a:prstClr val="black"/>
                </a:solidFill>
              </a:rPr>
              <a:t>yrs</a:t>
            </a:r>
            <a:r>
              <a:rPr lang="en-CA" sz="1400" b="1" i="1" dirty="0">
                <a:solidFill>
                  <a:prstClr val="black"/>
                </a:solidFill>
              </a:rPr>
              <a:t> within the plan</a:t>
            </a:r>
          </a:p>
        </p:txBody>
      </p:sp>
      <p:sp>
        <p:nvSpPr>
          <p:cNvPr id="39" name="TextBox 38"/>
          <p:cNvSpPr txBox="1"/>
          <p:nvPr/>
        </p:nvSpPr>
        <p:spPr>
          <a:xfrm>
            <a:off x="3375372" y="1425970"/>
            <a:ext cx="1430275" cy="584775"/>
          </a:xfrm>
          <a:prstGeom prst="rect">
            <a:avLst/>
          </a:prstGeom>
          <a:solidFill>
            <a:srgbClr val="0069A7"/>
          </a:solidFill>
          <a:ln>
            <a:solidFill>
              <a:srgbClr val="0069A7"/>
            </a:solidFill>
          </a:ln>
        </p:spPr>
        <p:txBody>
          <a:bodyPr wrap="square" rtlCol="0">
            <a:spAutoFit/>
          </a:bodyPr>
          <a:lstStyle/>
          <a:p>
            <a:pPr algn="ctr" defTabSz="914377"/>
            <a:r>
              <a:rPr lang="en-CA" sz="1600" b="1" i="1" dirty="0">
                <a:solidFill>
                  <a:prstClr val="white"/>
                </a:solidFill>
              </a:rPr>
              <a:t>Saving $3.3/day</a:t>
            </a:r>
          </a:p>
        </p:txBody>
      </p:sp>
      <p:sp>
        <p:nvSpPr>
          <p:cNvPr id="19" name="Rectangle 18"/>
          <p:cNvSpPr/>
          <p:nvPr/>
        </p:nvSpPr>
        <p:spPr>
          <a:xfrm>
            <a:off x="10553048" y="3405752"/>
            <a:ext cx="1638952" cy="954107"/>
          </a:xfrm>
          <a:prstGeom prst="rect">
            <a:avLst/>
          </a:prstGeom>
        </p:spPr>
        <p:txBody>
          <a:bodyPr wrap="square">
            <a:spAutoFit/>
          </a:bodyPr>
          <a:lstStyle/>
          <a:p>
            <a:pPr algn="ctr" defTabSz="914377"/>
            <a:r>
              <a:rPr lang="en-CA" sz="1400" b="1" i="1">
                <a:solidFill>
                  <a:prstClr val="black"/>
                </a:solidFill>
              </a:rPr>
              <a:t>No Input after 30yrs,</a:t>
            </a:r>
          </a:p>
          <a:p>
            <a:pPr algn="ctr" defTabSz="914377"/>
            <a:r>
              <a:rPr lang="en-CA" sz="1400" b="1" i="1">
                <a:solidFill>
                  <a:prstClr val="black"/>
                </a:solidFill>
              </a:rPr>
              <a:t>But money still keeps growing</a:t>
            </a:r>
          </a:p>
        </p:txBody>
      </p:sp>
      <p:sp>
        <p:nvSpPr>
          <p:cNvPr id="40" name="TextBox 39"/>
          <p:cNvSpPr txBox="1"/>
          <p:nvPr/>
        </p:nvSpPr>
        <p:spPr>
          <a:xfrm>
            <a:off x="3667447" y="4380064"/>
            <a:ext cx="2918956" cy="1384995"/>
          </a:xfrm>
          <a:prstGeom prst="rect">
            <a:avLst/>
          </a:prstGeom>
          <a:noFill/>
        </p:spPr>
        <p:txBody>
          <a:bodyPr wrap="square" rtlCol="0">
            <a:spAutoFit/>
          </a:bodyPr>
          <a:lstStyle/>
          <a:p>
            <a:pPr algn="ctr" defTabSz="914377"/>
            <a:r>
              <a:rPr lang="en-CA" sz="1400" b="1" i="1">
                <a:solidFill>
                  <a:prstClr val="black"/>
                </a:solidFill>
              </a:rPr>
              <a:t>How many people out of 10 get diagnosed with Heart Attack, Cancer, Stroke etc.? </a:t>
            </a:r>
          </a:p>
          <a:p>
            <a:pPr algn="ctr" defTabSz="914377"/>
            <a:r>
              <a:rPr lang="en-CA" sz="1400" b="1" i="1">
                <a:solidFill>
                  <a:prstClr val="black"/>
                </a:solidFill>
              </a:rPr>
              <a:t>4 ? 5?</a:t>
            </a:r>
          </a:p>
          <a:p>
            <a:pPr algn="ctr" defTabSz="914377"/>
            <a:r>
              <a:rPr lang="en-CA" sz="1400" b="1" i="1">
                <a:solidFill>
                  <a:prstClr val="black"/>
                </a:solidFill>
              </a:rPr>
              <a:t>How many till age 65?</a:t>
            </a:r>
          </a:p>
          <a:p>
            <a:pPr algn="ctr" defTabSz="914377"/>
            <a:r>
              <a:rPr lang="en-CA" sz="1400" b="1" i="1">
                <a:solidFill>
                  <a:prstClr val="black"/>
                </a:solidFill>
              </a:rPr>
              <a:t>7? 8? Out of 10</a:t>
            </a:r>
          </a:p>
        </p:txBody>
      </p:sp>
      <p:pic>
        <p:nvPicPr>
          <p:cNvPr id="20" name="Picture 19"/>
          <p:cNvPicPr>
            <a:picLocks noChangeAspect="1"/>
          </p:cNvPicPr>
          <p:nvPr/>
        </p:nvPicPr>
        <p:blipFill>
          <a:blip r:embed="rId3"/>
          <a:stretch>
            <a:fillRect/>
          </a:stretch>
        </p:blipFill>
        <p:spPr>
          <a:xfrm>
            <a:off x="3763055" y="4337342"/>
            <a:ext cx="3009260" cy="1916274"/>
          </a:xfrm>
          <a:prstGeom prst="rect">
            <a:avLst/>
          </a:prstGeom>
        </p:spPr>
      </p:pic>
      <p:sp>
        <p:nvSpPr>
          <p:cNvPr id="41" name="TextBox 40"/>
          <p:cNvSpPr txBox="1"/>
          <p:nvPr/>
        </p:nvSpPr>
        <p:spPr>
          <a:xfrm>
            <a:off x="3981173" y="4575157"/>
            <a:ext cx="2918956" cy="1723549"/>
          </a:xfrm>
          <a:prstGeom prst="rect">
            <a:avLst/>
          </a:prstGeom>
          <a:noFill/>
        </p:spPr>
        <p:txBody>
          <a:bodyPr wrap="square" rtlCol="0">
            <a:spAutoFit/>
          </a:bodyPr>
          <a:lstStyle/>
          <a:p>
            <a:pPr algn="ctr" defTabSz="914377"/>
            <a:r>
              <a:rPr lang="en-CA" sz="1400">
                <a:solidFill>
                  <a:prstClr val="black"/>
                </a:solidFill>
              </a:rPr>
              <a:t>When people suffer an Illness, their income suffers and they,</a:t>
            </a:r>
          </a:p>
          <a:p>
            <a:pPr algn="ctr" defTabSz="914377"/>
            <a:endParaRPr lang="en-CA" sz="800">
              <a:solidFill>
                <a:prstClr val="black"/>
              </a:solidFill>
            </a:endParaRPr>
          </a:p>
          <a:p>
            <a:pPr marL="285750" indent="-285750" defTabSz="914377">
              <a:buFont typeface="Arial" panose="020B0604020202020204" pitchFamily="34" charset="0"/>
              <a:buChar char="•"/>
            </a:pPr>
            <a:r>
              <a:rPr lang="en-CA" sz="1400" b="1">
                <a:solidFill>
                  <a:prstClr val="black"/>
                </a:solidFill>
              </a:rPr>
              <a:t>Dig into their Savings</a:t>
            </a:r>
          </a:p>
          <a:p>
            <a:pPr marL="285750" indent="-285750" defTabSz="914377">
              <a:buFont typeface="Arial" panose="020B0604020202020204" pitchFamily="34" charset="0"/>
              <a:buChar char="•"/>
            </a:pPr>
            <a:r>
              <a:rPr lang="en-CA" sz="1400" b="1">
                <a:solidFill>
                  <a:prstClr val="black"/>
                </a:solidFill>
              </a:rPr>
              <a:t>Take Debt (CC/LOC)</a:t>
            </a:r>
          </a:p>
          <a:p>
            <a:pPr marL="285750" indent="-285750" defTabSz="914377">
              <a:buFont typeface="Arial" panose="020B0604020202020204" pitchFamily="34" charset="0"/>
              <a:buChar char="•"/>
            </a:pPr>
            <a:r>
              <a:rPr lang="en-CA" sz="1400" b="1">
                <a:solidFill>
                  <a:prstClr val="black"/>
                </a:solidFill>
              </a:rPr>
              <a:t>Sell Assets</a:t>
            </a:r>
          </a:p>
          <a:p>
            <a:pPr marL="285750" indent="-285750" defTabSz="914377">
              <a:buFont typeface="Arial" panose="020B0604020202020204" pitchFamily="34" charset="0"/>
              <a:buChar char="•"/>
            </a:pPr>
            <a:r>
              <a:rPr lang="en-CA" sz="1400" b="1">
                <a:solidFill>
                  <a:prstClr val="black"/>
                </a:solidFill>
              </a:rPr>
              <a:t>Go Fund me</a:t>
            </a:r>
          </a:p>
          <a:p>
            <a:pPr marL="285750" indent="-285750" defTabSz="914377">
              <a:buFont typeface="Arial" panose="020B0604020202020204" pitchFamily="34" charset="0"/>
              <a:buChar char="•"/>
            </a:pPr>
            <a:r>
              <a:rPr lang="en-CA" sz="1400" b="1">
                <a:solidFill>
                  <a:prstClr val="black"/>
                </a:solidFill>
              </a:rPr>
              <a:t>Borrow from Friends/Family</a:t>
            </a:r>
          </a:p>
        </p:txBody>
      </p:sp>
      <p:cxnSp>
        <p:nvCxnSpPr>
          <p:cNvPr id="42" name="Straight Arrow Connector 41"/>
          <p:cNvCxnSpPr/>
          <p:nvPr/>
        </p:nvCxnSpPr>
        <p:spPr>
          <a:xfrm flipV="1">
            <a:off x="6571597" y="5072561"/>
            <a:ext cx="0" cy="10086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337103" y="6059597"/>
            <a:ext cx="4888815" cy="430887"/>
          </a:xfrm>
          <a:prstGeom prst="rect">
            <a:avLst/>
          </a:prstGeom>
        </p:spPr>
        <p:txBody>
          <a:bodyPr wrap="square">
            <a:spAutoFit/>
          </a:bodyPr>
          <a:lstStyle/>
          <a:p>
            <a:pPr algn="ctr" defTabSz="914377"/>
            <a:endParaRPr lang="en-CA" sz="800">
              <a:solidFill>
                <a:prstClr val="black"/>
              </a:solidFill>
            </a:endParaRPr>
          </a:p>
          <a:p>
            <a:pPr defTabSz="914377"/>
            <a:r>
              <a:rPr lang="en-CA" sz="1400">
                <a:solidFill>
                  <a:prstClr val="black"/>
                </a:solidFill>
              </a:rPr>
              <a:t>As a result, will their </a:t>
            </a:r>
            <a:r>
              <a:rPr lang="en-CA" sz="1400" b="1" i="1">
                <a:solidFill>
                  <a:prstClr val="black"/>
                </a:solidFill>
              </a:rPr>
              <a:t>stress go up </a:t>
            </a:r>
            <a:r>
              <a:rPr lang="en-CA" sz="1400">
                <a:solidFill>
                  <a:prstClr val="black"/>
                </a:solidFill>
              </a:rPr>
              <a:t>or </a:t>
            </a:r>
            <a:r>
              <a:rPr lang="en-CA" sz="1400" b="1" i="1">
                <a:solidFill>
                  <a:prstClr val="black"/>
                </a:solidFill>
              </a:rPr>
              <a:t>down?</a:t>
            </a:r>
          </a:p>
        </p:txBody>
      </p:sp>
      <p:pic>
        <p:nvPicPr>
          <p:cNvPr id="44" name="Picture 43"/>
          <p:cNvPicPr>
            <a:picLocks noChangeAspect="1"/>
          </p:cNvPicPr>
          <p:nvPr/>
        </p:nvPicPr>
        <p:blipFill>
          <a:blip r:embed="rId3"/>
          <a:stretch>
            <a:fillRect/>
          </a:stretch>
        </p:blipFill>
        <p:spPr>
          <a:xfrm>
            <a:off x="3329280" y="4434979"/>
            <a:ext cx="3616016" cy="2220552"/>
          </a:xfrm>
          <a:prstGeom prst="rect">
            <a:avLst/>
          </a:prstGeom>
        </p:spPr>
      </p:pic>
      <p:sp>
        <p:nvSpPr>
          <p:cNvPr id="45" name="TextBox 44"/>
          <p:cNvSpPr txBox="1"/>
          <p:nvPr/>
        </p:nvSpPr>
        <p:spPr>
          <a:xfrm>
            <a:off x="3651096" y="4679789"/>
            <a:ext cx="2918956" cy="1077218"/>
          </a:xfrm>
          <a:prstGeom prst="rect">
            <a:avLst/>
          </a:prstGeom>
          <a:noFill/>
        </p:spPr>
        <p:txBody>
          <a:bodyPr wrap="square" rtlCol="0">
            <a:spAutoFit/>
          </a:bodyPr>
          <a:lstStyle/>
          <a:p>
            <a:pPr algn="ctr" defTabSz="914377"/>
            <a:r>
              <a:rPr lang="en-CA" sz="1400" i="1">
                <a:solidFill>
                  <a:prstClr val="black"/>
                </a:solidFill>
              </a:rPr>
              <a:t>All this you are getting while you saved for your own future.</a:t>
            </a:r>
          </a:p>
          <a:p>
            <a:pPr algn="ctr" defTabSz="914377"/>
            <a:r>
              <a:rPr lang="en-CA" b="1">
                <a:solidFill>
                  <a:prstClr val="black"/>
                </a:solidFill>
              </a:rPr>
              <a:t>How much did you end up saving for your Retirement?</a:t>
            </a:r>
            <a:endParaRPr lang="en-CA" sz="1400" b="1" i="1">
              <a:solidFill>
                <a:prstClr val="black"/>
              </a:solidFill>
            </a:endParaRPr>
          </a:p>
        </p:txBody>
      </p:sp>
      <p:sp>
        <p:nvSpPr>
          <p:cNvPr id="47" name="Rounded Rectangle 46"/>
          <p:cNvSpPr/>
          <p:nvPr/>
        </p:nvSpPr>
        <p:spPr>
          <a:xfrm>
            <a:off x="9484058" y="5627892"/>
            <a:ext cx="1866725" cy="56495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CA">
              <a:solidFill>
                <a:prstClr val="black"/>
              </a:solidFill>
            </a:endParaRPr>
          </a:p>
        </p:txBody>
      </p:sp>
      <p:sp>
        <p:nvSpPr>
          <p:cNvPr id="48" name="TextBox 47"/>
          <p:cNvSpPr txBox="1"/>
          <p:nvPr/>
        </p:nvSpPr>
        <p:spPr>
          <a:xfrm>
            <a:off x="9296511" y="1596149"/>
            <a:ext cx="2918956" cy="307777"/>
          </a:xfrm>
          <a:prstGeom prst="rect">
            <a:avLst/>
          </a:prstGeom>
          <a:noFill/>
        </p:spPr>
        <p:txBody>
          <a:bodyPr wrap="square" rtlCol="0">
            <a:spAutoFit/>
          </a:bodyPr>
          <a:lstStyle/>
          <a:p>
            <a:pPr algn="ctr" defTabSz="914377"/>
            <a:r>
              <a:rPr lang="en-CA" sz="1400" i="1">
                <a:solidFill>
                  <a:prstClr val="black"/>
                </a:solidFill>
              </a:rPr>
              <a:t>But how much did you put in total?</a:t>
            </a:r>
            <a:endParaRPr lang="en-CA" sz="1400" b="1" i="1">
              <a:solidFill>
                <a:prstClr val="black"/>
              </a:solidFill>
            </a:endParaRPr>
          </a:p>
        </p:txBody>
      </p:sp>
      <p:sp>
        <p:nvSpPr>
          <p:cNvPr id="49" name="Rounded Rectangle 48"/>
          <p:cNvSpPr/>
          <p:nvPr/>
        </p:nvSpPr>
        <p:spPr>
          <a:xfrm>
            <a:off x="7240989" y="1696748"/>
            <a:ext cx="1564344" cy="22754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CA">
              <a:solidFill>
                <a:prstClr val="black"/>
              </a:solidFill>
            </a:endParaRPr>
          </a:p>
        </p:txBody>
      </p:sp>
      <p:sp>
        <p:nvSpPr>
          <p:cNvPr id="50" name="TextBox 49"/>
          <p:cNvSpPr txBox="1"/>
          <p:nvPr/>
        </p:nvSpPr>
        <p:spPr>
          <a:xfrm>
            <a:off x="8705480" y="1248173"/>
            <a:ext cx="2918956" cy="307777"/>
          </a:xfrm>
          <a:prstGeom prst="rect">
            <a:avLst/>
          </a:prstGeom>
          <a:noFill/>
        </p:spPr>
        <p:txBody>
          <a:bodyPr wrap="square" rtlCol="0">
            <a:spAutoFit/>
          </a:bodyPr>
          <a:lstStyle/>
          <a:p>
            <a:pPr algn="ctr" defTabSz="914377"/>
            <a:r>
              <a:rPr lang="en-CA" sz="1400" i="1">
                <a:solidFill>
                  <a:prstClr val="black"/>
                </a:solidFill>
              </a:rPr>
              <a:t>How much a year?</a:t>
            </a:r>
            <a:endParaRPr lang="en-CA" sz="1400" b="1" i="1">
              <a:solidFill>
                <a:prstClr val="black"/>
              </a:solidFill>
            </a:endParaRPr>
          </a:p>
        </p:txBody>
      </p:sp>
      <p:sp>
        <p:nvSpPr>
          <p:cNvPr id="51" name="Rounded Rectangle 50"/>
          <p:cNvSpPr/>
          <p:nvPr/>
        </p:nvSpPr>
        <p:spPr>
          <a:xfrm>
            <a:off x="8066009" y="1305738"/>
            <a:ext cx="844131" cy="22754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CA">
              <a:solidFill>
                <a:prstClr val="black"/>
              </a:solidFill>
            </a:endParaRPr>
          </a:p>
        </p:txBody>
      </p:sp>
      <p:sp>
        <p:nvSpPr>
          <p:cNvPr id="52" name="TextBox 51"/>
          <p:cNvSpPr txBox="1"/>
          <p:nvPr/>
        </p:nvSpPr>
        <p:spPr>
          <a:xfrm>
            <a:off x="4945529" y="1027198"/>
            <a:ext cx="2918956" cy="307777"/>
          </a:xfrm>
          <a:prstGeom prst="rect">
            <a:avLst/>
          </a:prstGeom>
          <a:noFill/>
        </p:spPr>
        <p:txBody>
          <a:bodyPr wrap="square" rtlCol="0">
            <a:spAutoFit/>
          </a:bodyPr>
          <a:lstStyle/>
          <a:p>
            <a:pPr algn="ctr" defTabSz="914377"/>
            <a:r>
              <a:rPr lang="en-CA" sz="1400" i="1">
                <a:solidFill>
                  <a:prstClr val="black"/>
                </a:solidFill>
              </a:rPr>
              <a:t>How much a month?</a:t>
            </a:r>
            <a:endParaRPr lang="en-CA" sz="1400" b="1" i="1">
              <a:solidFill>
                <a:prstClr val="black"/>
              </a:solidFill>
            </a:endParaRPr>
          </a:p>
        </p:txBody>
      </p:sp>
      <p:sp>
        <p:nvSpPr>
          <p:cNvPr id="53" name="TextBox 52"/>
          <p:cNvSpPr txBox="1"/>
          <p:nvPr/>
        </p:nvSpPr>
        <p:spPr>
          <a:xfrm>
            <a:off x="2705637" y="1078578"/>
            <a:ext cx="2918956" cy="307777"/>
          </a:xfrm>
          <a:prstGeom prst="rect">
            <a:avLst/>
          </a:prstGeom>
          <a:noFill/>
        </p:spPr>
        <p:txBody>
          <a:bodyPr wrap="square" rtlCol="0">
            <a:spAutoFit/>
          </a:bodyPr>
          <a:lstStyle/>
          <a:p>
            <a:pPr algn="ctr" defTabSz="914377"/>
            <a:r>
              <a:rPr lang="en-CA" sz="1400" i="1">
                <a:solidFill>
                  <a:prstClr val="black"/>
                </a:solidFill>
              </a:rPr>
              <a:t>And in a day?</a:t>
            </a:r>
            <a:endParaRPr lang="en-CA" sz="1400" b="1" i="1">
              <a:solidFill>
                <a:prstClr val="black"/>
              </a:solidFill>
            </a:endParaRPr>
          </a:p>
        </p:txBody>
      </p:sp>
      <p:pic>
        <p:nvPicPr>
          <p:cNvPr id="54" name="Picture 53"/>
          <p:cNvPicPr>
            <a:picLocks noChangeAspect="1"/>
          </p:cNvPicPr>
          <p:nvPr/>
        </p:nvPicPr>
        <p:blipFill>
          <a:blip r:embed="rId3"/>
          <a:stretch>
            <a:fillRect/>
          </a:stretch>
        </p:blipFill>
        <p:spPr>
          <a:xfrm>
            <a:off x="282086" y="772743"/>
            <a:ext cx="1982792" cy="1262627"/>
          </a:xfrm>
          <a:prstGeom prst="rect">
            <a:avLst/>
          </a:prstGeom>
        </p:spPr>
      </p:pic>
      <p:sp>
        <p:nvSpPr>
          <p:cNvPr id="55" name="TextBox 54"/>
          <p:cNvSpPr txBox="1"/>
          <p:nvPr/>
        </p:nvSpPr>
        <p:spPr>
          <a:xfrm>
            <a:off x="527403" y="1021563"/>
            <a:ext cx="1430275" cy="830997"/>
          </a:xfrm>
          <a:prstGeom prst="rect">
            <a:avLst/>
          </a:prstGeom>
          <a:solidFill>
            <a:srgbClr val="0069A7"/>
          </a:solidFill>
          <a:ln>
            <a:solidFill>
              <a:srgbClr val="0069A7"/>
            </a:solidFill>
          </a:ln>
        </p:spPr>
        <p:txBody>
          <a:bodyPr wrap="square" rtlCol="0">
            <a:spAutoFit/>
          </a:bodyPr>
          <a:lstStyle/>
          <a:p>
            <a:pPr algn="ctr" defTabSz="914377"/>
            <a:r>
              <a:rPr lang="en-CA" sz="1600" b="1" i="1" dirty="0">
                <a:solidFill>
                  <a:prstClr val="white"/>
                </a:solidFill>
              </a:rPr>
              <a:t>What better do we get in $3.3/day ??</a:t>
            </a:r>
          </a:p>
        </p:txBody>
      </p:sp>
      <p:cxnSp>
        <p:nvCxnSpPr>
          <p:cNvPr id="35" name="Straight Arrow Connector 34">
            <a:extLst>
              <a:ext uri="{FF2B5EF4-FFF2-40B4-BE49-F238E27FC236}">
                <a16:creationId xmlns:a16="http://schemas.microsoft.com/office/drawing/2014/main" id="{525F3A40-2CC1-4576-9024-2A97F4497FD0}"/>
              </a:ext>
            </a:extLst>
          </p:cNvPr>
          <p:cNvCxnSpPr>
            <a:cxnSpLocks/>
            <a:stCxn id="8" idx="2"/>
          </p:cNvCxnSpPr>
          <p:nvPr/>
        </p:nvCxnSpPr>
        <p:spPr>
          <a:xfrm>
            <a:off x="6408611" y="1792922"/>
            <a:ext cx="691641" cy="1170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5B2E68F-FDFA-43BF-A12E-2002856EA534}"/>
              </a:ext>
            </a:extLst>
          </p:cNvPr>
          <p:cNvSpPr txBox="1"/>
          <p:nvPr/>
        </p:nvSpPr>
        <p:spPr>
          <a:xfrm>
            <a:off x="5781511" y="3073989"/>
            <a:ext cx="2918956" cy="954107"/>
          </a:xfrm>
          <a:prstGeom prst="rect">
            <a:avLst/>
          </a:prstGeom>
          <a:solidFill>
            <a:schemeClr val="bg1"/>
          </a:solidFill>
        </p:spPr>
        <p:txBody>
          <a:bodyPr wrap="square" rtlCol="0">
            <a:spAutoFit/>
          </a:bodyPr>
          <a:lstStyle/>
          <a:p>
            <a:pPr algn="ctr" defTabSz="914377"/>
            <a:r>
              <a:rPr lang="en-CA" sz="1400" i="1">
                <a:solidFill>
                  <a:prstClr val="black"/>
                </a:solidFill>
              </a:rPr>
              <a:t>God forbid something happens, who is beneficiary of bank accounts, vehicles, properties, corporations &amp; other investments?</a:t>
            </a:r>
            <a:endParaRPr lang="en-CA" sz="1400" b="1" i="1">
              <a:solidFill>
                <a:prstClr val="black"/>
              </a:solidFill>
            </a:endParaRPr>
          </a:p>
        </p:txBody>
      </p:sp>
      <p:sp>
        <p:nvSpPr>
          <p:cNvPr id="43" name="TextBox 42">
            <a:extLst>
              <a:ext uri="{FF2B5EF4-FFF2-40B4-BE49-F238E27FC236}">
                <a16:creationId xmlns:a16="http://schemas.microsoft.com/office/drawing/2014/main" id="{7A2D6146-F9D6-4F12-BC1C-B9ACC0A5FCEE}"/>
              </a:ext>
            </a:extLst>
          </p:cNvPr>
          <p:cNvSpPr txBox="1"/>
          <p:nvPr/>
        </p:nvSpPr>
        <p:spPr>
          <a:xfrm>
            <a:off x="5826627" y="3113895"/>
            <a:ext cx="2918956" cy="954107"/>
          </a:xfrm>
          <a:prstGeom prst="rect">
            <a:avLst/>
          </a:prstGeom>
          <a:solidFill>
            <a:schemeClr val="bg1"/>
          </a:solidFill>
        </p:spPr>
        <p:txBody>
          <a:bodyPr wrap="square" rtlCol="0">
            <a:spAutoFit/>
          </a:bodyPr>
          <a:lstStyle/>
          <a:p>
            <a:pPr algn="ctr" defTabSz="914377"/>
            <a:r>
              <a:rPr lang="en-CA" sz="1400" i="1">
                <a:solidFill>
                  <a:prstClr val="black"/>
                </a:solidFill>
              </a:rPr>
              <a:t>Who will be the trustee for minor children (if any) in case of any tragedy ?</a:t>
            </a:r>
          </a:p>
          <a:p>
            <a:pPr algn="ctr" defTabSz="914377"/>
            <a:endParaRPr lang="en-CA" sz="1400" b="1" i="1">
              <a:solidFill>
                <a:prstClr val="black"/>
              </a:solidFill>
            </a:endParaRPr>
          </a:p>
        </p:txBody>
      </p:sp>
      <p:sp>
        <p:nvSpPr>
          <p:cNvPr id="46" name="TextBox 45">
            <a:extLst>
              <a:ext uri="{FF2B5EF4-FFF2-40B4-BE49-F238E27FC236}">
                <a16:creationId xmlns:a16="http://schemas.microsoft.com/office/drawing/2014/main" id="{4C42E86F-69EE-4B04-B07C-4DC387C613E6}"/>
              </a:ext>
            </a:extLst>
          </p:cNvPr>
          <p:cNvSpPr txBox="1"/>
          <p:nvPr/>
        </p:nvSpPr>
        <p:spPr>
          <a:xfrm>
            <a:off x="5959621" y="3154985"/>
            <a:ext cx="2918956" cy="738664"/>
          </a:xfrm>
          <a:prstGeom prst="rect">
            <a:avLst/>
          </a:prstGeom>
          <a:solidFill>
            <a:schemeClr val="bg1"/>
          </a:solidFill>
        </p:spPr>
        <p:txBody>
          <a:bodyPr wrap="square" rtlCol="0">
            <a:spAutoFit/>
          </a:bodyPr>
          <a:lstStyle/>
          <a:p>
            <a:pPr algn="ctr" defTabSz="914377"/>
            <a:r>
              <a:rPr lang="en-CA" sz="1400" i="1">
                <a:solidFill>
                  <a:prstClr val="black"/>
                </a:solidFill>
              </a:rPr>
              <a:t>Do you have an updated </a:t>
            </a:r>
          </a:p>
          <a:p>
            <a:pPr algn="ctr" defTabSz="914377"/>
            <a:r>
              <a:rPr lang="en-CA" sz="1400" i="1">
                <a:solidFill>
                  <a:prstClr val="black"/>
                </a:solidFill>
              </a:rPr>
              <a:t>will in place ?</a:t>
            </a:r>
          </a:p>
          <a:p>
            <a:pPr algn="ctr" defTabSz="914377"/>
            <a:endParaRPr lang="en-CA" sz="1400" b="1" i="1">
              <a:solidFill>
                <a:prstClr val="black"/>
              </a:solidFill>
            </a:endParaRPr>
          </a:p>
        </p:txBody>
      </p:sp>
      <p:sp>
        <p:nvSpPr>
          <p:cNvPr id="56" name="TextBox 55">
            <a:extLst>
              <a:ext uri="{FF2B5EF4-FFF2-40B4-BE49-F238E27FC236}">
                <a16:creationId xmlns:a16="http://schemas.microsoft.com/office/drawing/2014/main" id="{82C6BDE8-0489-4116-A1F5-C1A32B18BAB5}"/>
              </a:ext>
            </a:extLst>
          </p:cNvPr>
          <p:cNvSpPr txBox="1"/>
          <p:nvPr/>
        </p:nvSpPr>
        <p:spPr>
          <a:xfrm>
            <a:off x="6326343" y="3035539"/>
            <a:ext cx="2918956" cy="1815882"/>
          </a:xfrm>
          <a:prstGeom prst="rect">
            <a:avLst/>
          </a:prstGeom>
          <a:solidFill>
            <a:schemeClr val="bg1"/>
          </a:solidFill>
        </p:spPr>
        <p:txBody>
          <a:bodyPr wrap="square" rtlCol="0">
            <a:spAutoFit/>
          </a:bodyPr>
          <a:lstStyle/>
          <a:p>
            <a:pPr algn="ctr" defTabSz="914377"/>
            <a:r>
              <a:rPr lang="en-CA" sz="1400" i="1">
                <a:solidFill>
                  <a:prstClr val="black"/>
                </a:solidFill>
              </a:rPr>
              <a:t>In case of emergency does your family know where are the important documents ?</a:t>
            </a:r>
          </a:p>
          <a:p>
            <a:pPr marL="285750" indent="-285750" defTabSz="914377">
              <a:buFont typeface="Arial" panose="020B0604020202020204" pitchFamily="34" charset="0"/>
              <a:buChar char="•"/>
            </a:pPr>
            <a:r>
              <a:rPr lang="en-CA" sz="1400" b="1">
                <a:solidFill>
                  <a:prstClr val="black"/>
                </a:solidFill>
              </a:rPr>
              <a:t>Protection Plans</a:t>
            </a:r>
          </a:p>
          <a:p>
            <a:pPr marL="285750" indent="-285750" defTabSz="914377">
              <a:buFont typeface="Arial" panose="020B0604020202020204" pitchFamily="34" charset="0"/>
              <a:buChar char="•"/>
            </a:pPr>
            <a:r>
              <a:rPr lang="en-CA" sz="1400" b="1">
                <a:solidFill>
                  <a:prstClr val="black"/>
                </a:solidFill>
              </a:rPr>
              <a:t>Personal Secure Info</a:t>
            </a:r>
          </a:p>
          <a:p>
            <a:pPr marL="285750" indent="-285750" defTabSz="914377">
              <a:buFont typeface="Arial" panose="020B0604020202020204" pitchFamily="34" charset="0"/>
              <a:buChar char="•"/>
            </a:pPr>
            <a:r>
              <a:rPr lang="en-CA" sz="1400" b="1">
                <a:solidFill>
                  <a:prstClr val="black"/>
                </a:solidFill>
              </a:rPr>
              <a:t>Incorporation Docs</a:t>
            </a:r>
          </a:p>
          <a:p>
            <a:pPr marL="285750" indent="-285750" defTabSz="914377">
              <a:buFont typeface="Arial" panose="020B0604020202020204" pitchFamily="34" charset="0"/>
              <a:buChar char="•"/>
            </a:pPr>
            <a:r>
              <a:rPr lang="en-CA" sz="1400" b="1">
                <a:solidFill>
                  <a:prstClr val="black"/>
                </a:solidFill>
              </a:rPr>
              <a:t>Real Estate </a:t>
            </a:r>
          </a:p>
          <a:p>
            <a:pPr marL="285750" indent="-285750" defTabSz="914377">
              <a:buFont typeface="Arial" panose="020B0604020202020204" pitchFamily="34" charset="0"/>
              <a:buChar char="•"/>
            </a:pPr>
            <a:r>
              <a:rPr lang="en-CA" sz="1400" b="1">
                <a:solidFill>
                  <a:prstClr val="black"/>
                </a:solidFill>
              </a:rPr>
              <a:t>All other investments</a:t>
            </a:r>
          </a:p>
        </p:txBody>
      </p:sp>
      <p:sp>
        <p:nvSpPr>
          <p:cNvPr id="57" name="TextBox 56">
            <a:extLst>
              <a:ext uri="{FF2B5EF4-FFF2-40B4-BE49-F238E27FC236}">
                <a16:creationId xmlns:a16="http://schemas.microsoft.com/office/drawing/2014/main" id="{954232A3-468E-4387-9207-12DBEEA994EB}"/>
              </a:ext>
            </a:extLst>
          </p:cNvPr>
          <p:cNvSpPr txBox="1"/>
          <p:nvPr/>
        </p:nvSpPr>
        <p:spPr>
          <a:xfrm>
            <a:off x="6283556" y="2992725"/>
            <a:ext cx="3202339" cy="1815882"/>
          </a:xfrm>
          <a:prstGeom prst="rect">
            <a:avLst/>
          </a:prstGeom>
          <a:solidFill>
            <a:schemeClr val="bg1"/>
          </a:solidFill>
        </p:spPr>
        <p:txBody>
          <a:bodyPr wrap="square" rtlCol="0">
            <a:spAutoFit/>
          </a:bodyPr>
          <a:lstStyle/>
          <a:p>
            <a:pPr defTabSz="914377"/>
            <a:r>
              <a:rPr lang="en-CA" sz="1400" i="1">
                <a:solidFill>
                  <a:prstClr val="black"/>
                </a:solidFill>
              </a:rPr>
              <a:t>This plan also includes</a:t>
            </a:r>
          </a:p>
          <a:p>
            <a:pPr marL="285750" indent="-285750" defTabSz="914377">
              <a:buFont typeface="Arial" panose="020B0604020202020204" pitchFamily="34" charset="0"/>
              <a:buChar char="•"/>
            </a:pPr>
            <a:r>
              <a:rPr lang="en-CA" sz="1400" b="1" i="1">
                <a:solidFill>
                  <a:prstClr val="black"/>
                </a:solidFill>
              </a:rPr>
              <a:t>Will Prep on ongoing basis</a:t>
            </a:r>
          </a:p>
          <a:p>
            <a:pPr marL="285750" indent="-285750" defTabSz="914377">
              <a:buFont typeface="Arial" panose="020B0604020202020204" pitchFamily="34" charset="0"/>
              <a:buChar char="•"/>
            </a:pPr>
            <a:r>
              <a:rPr lang="en-CA" sz="1400" b="1" i="1">
                <a:solidFill>
                  <a:prstClr val="black"/>
                </a:solidFill>
              </a:rPr>
              <a:t>Life Protection (Paid out in 24 hrs)</a:t>
            </a:r>
          </a:p>
          <a:p>
            <a:pPr marL="285750" indent="-285750" defTabSz="914377">
              <a:buFont typeface="Arial" panose="020B0604020202020204" pitchFamily="34" charset="0"/>
              <a:buChar char="•"/>
            </a:pPr>
            <a:r>
              <a:rPr lang="en-CA" sz="1400" b="1" i="1">
                <a:solidFill>
                  <a:prstClr val="black"/>
                </a:solidFill>
              </a:rPr>
              <a:t>Virtual Vault to store all docs</a:t>
            </a:r>
          </a:p>
          <a:p>
            <a:pPr marL="285750" indent="-285750" defTabSz="914377">
              <a:buFont typeface="Arial" panose="020B0604020202020204" pitchFamily="34" charset="0"/>
              <a:buChar char="•"/>
            </a:pPr>
            <a:r>
              <a:rPr lang="en-CA" sz="1400" b="1" i="1">
                <a:solidFill>
                  <a:prstClr val="black"/>
                </a:solidFill>
              </a:rPr>
              <a:t>Concierge Services (Through tough times)</a:t>
            </a:r>
          </a:p>
          <a:p>
            <a:pPr marL="285750" indent="-285750" defTabSz="914377">
              <a:buFont typeface="Arial" panose="020B0604020202020204" pitchFamily="34" charset="0"/>
              <a:buChar char="•"/>
            </a:pPr>
            <a:endParaRPr lang="en-CA" sz="1400" b="1">
              <a:solidFill>
                <a:prstClr val="black"/>
              </a:solidFill>
            </a:endParaRPr>
          </a:p>
          <a:p>
            <a:pPr algn="ctr" defTabSz="914377"/>
            <a:endParaRPr lang="en-CA" sz="1400" b="1" i="1">
              <a:solidFill>
                <a:prstClr val="black"/>
              </a:solidFill>
            </a:endParaRPr>
          </a:p>
        </p:txBody>
      </p:sp>
      <p:sp>
        <p:nvSpPr>
          <p:cNvPr id="5" name="Footer Placeholder 4">
            <a:extLst>
              <a:ext uri="{FF2B5EF4-FFF2-40B4-BE49-F238E27FC236}">
                <a16:creationId xmlns:a16="http://schemas.microsoft.com/office/drawing/2014/main" id="{CFA2FE74-0E5C-4B01-858B-45F40DBCFC5F}"/>
              </a:ext>
            </a:extLst>
          </p:cNvPr>
          <p:cNvSpPr>
            <a:spLocks noGrp="1"/>
          </p:cNvSpPr>
          <p:nvPr>
            <p:ph type="ftr" sz="quarter" idx="11"/>
          </p:nvPr>
        </p:nvSpPr>
        <p:spPr/>
        <p:txBody>
          <a:bodyPr/>
          <a:lstStyle/>
          <a:p>
            <a:r>
              <a:rPr lang="en-CA"/>
              <a:t>* For Illustration Purpose Only</a:t>
            </a:r>
          </a:p>
        </p:txBody>
      </p:sp>
    </p:spTree>
    <p:extLst>
      <p:ext uri="{BB962C8B-B14F-4D97-AF65-F5344CB8AC3E}">
        <p14:creationId xmlns:p14="http://schemas.microsoft.com/office/powerpoint/2010/main" val="67044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0" end="0"/>
                                            </p:txEl>
                                          </p:spTgt>
                                        </p:tgtEl>
                                        <p:attrNameLst>
                                          <p:attrName>style.visibility</p:attrName>
                                        </p:attrNameLst>
                                      </p:cBhvr>
                                      <p:to>
                                        <p:strVal val="visible"/>
                                      </p:to>
                                    </p:set>
                                    <p:animEffect transition="in" filter="fade">
                                      <p:cBhvr>
                                        <p:cTn id="38" dur="500"/>
                                        <p:tgtEl>
                                          <p:spTgt spid="11">
                                            <p:txEl>
                                              <p:pRg st="0" end="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1">
                                            <p:txEl>
                                              <p:pRg st="8" end="8"/>
                                            </p:txEl>
                                          </p:spTgt>
                                        </p:tgtEl>
                                        <p:attrNameLst>
                                          <p:attrName>style.visibility</p:attrName>
                                        </p:attrNameLst>
                                      </p:cBhvr>
                                      <p:to>
                                        <p:strVal val="visible"/>
                                      </p:to>
                                    </p:set>
                                    <p:animEffect transition="in" filter="fade">
                                      <p:cBhvr>
                                        <p:cTn id="56" dur="500"/>
                                        <p:tgtEl>
                                          <p:spTgt spid="11">
                                            <p:txEl>
                                              <p:pRg st="8" end="8"/>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1">
                                            <p:txEl>
                                              <p:pRg st="9" end="9"/>
                                            </p:txEl>
                                          </p:spTgt>
                                        </p:tgtEl>
                                        <p:attrNameLst>
                                          <p:attrName>style.visibility</p:attrName>
                                        </p:attrNameLst>
                                      </p:cBhvr>
                                      <p:to>
                                        <p:strVal val="visible"/>
                                      </p:to>
                                    </p:set>
                                    <p:animEffect transition="in" filter="fade">
                                      <p:cBhvr>
                                        <p:cTn id="59" dur="500"/>
                                        <p:tgtEl>
                                          <p:spTgt spid="1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par>
                                <p:cTn id="88" presetID="10" presetClass="entr" presetSubtype="0" fill="hold" nodeType="withEffect">
                                  <p:stCondLst>
                                    <p:cond delay="0"/>
                                  </p:stCondLst>
                                  <p:childTnLst>
                                    <p:set>
                                      <p:cBhvr>
                                        <p:cTn id="89" dur="1" fill="hold">
                                          <p:stCondLst>
                                            <p:cond delay="0"/>
                                          </p:stCondLst>
                                        </p:cTn>
                                        <p:tgtEl>
                                          <p:spTgt spid="40">
                                            <p:txEl>
                                              <p:pRg st="0" end="0"/>
                                            </p:txEl>
                                          </p:spTgt>
                                        </p:tgtEl>
                                        <p:attrNameLst>
                                          <p:attrName>style.visibility</p:attrName>
                                        </p:attrNameLst>
                                      </p:cBhvr>
                                      <p:to>
                                        <p:strVal val="visible"/>
                                      </p:to>
                                    </p:set>
                                    <p:animEffect transition="in" filter="fade">
                                      <p:cBhvr>
                                        <p:cTn id="90" dur="500"/>
                                        <p:tgtEl>
                                          <p:spTgt spid="40">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0">
                                            <p:txEl>
                                              <p:pRg st="1" end="1"/>
                                            </p:txEl>
                                          </p:spTgt>
                                        </p:tgtEl>
                                        <p:attrNameLst>
                                          <p:attrName>style.visibility</p:attrName>
                                        </p:attrNameLst>
                                      </p:cBhvr>
                                      <p:to>
                                        <p:strVal val="visible"/>
                                      </p:to>
                                    </p:set>
                                    <p:animEffect transition="in" filter="fade">
                                      <p:cBhvr>
                                        <p:cTn id="95" dur="500"/>
                                        <p:tgtEl>
                                          <p:spTgt spid="40">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0">
                                            <p:txEl>
                                              <p:pRg st="2" end="2"/>
                                            </p:txEl>
                                          </p:spTgt>
                                        </p:tgtEl>
                                        <p:attrNameLst>
                                          <p:attrName>style.visibility</p:attrName>
                                        </p:attrNameLst>
                                      </p:cBhvr>
                                      <p:to>
                                        <p:strVal val="visible"/>
                                      </p:to>
                                    </p:set>
                                    <p:animEffect transition="in" filter="fade">
                                      <p:cBhvr>
                                        <p:cTn id="100" dur="500"/>
                                        <p:tgtEl>
                                          <p:spTgt spid="40">
                                            <p:txEl>
                                              <p:pRg st="2" end="2"/>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40">
                                            <p:txEl>
                                              <p:pRg st="3" end="3"/>
                                            </p:txEl>
                                          </p:spTgt>
                                        </p:tgtEl>
                                        <p:attrNameLst>
                                          <p:attrName>style.visibility</p:attrName>
                                        </p:attrNameLst>
                                      </p:cBhvr>
                                      <p:to>
                                        <p:strVal val="visible"/>
                                      </p:to>
                                    </p:set>
                                    <p:animEffect transition="in" filter="fade">
                                      <p:cBhvr>
                                        <p:cTn id="105" dur="500"/>
                                        <p:tgtEl>
                                          <p:spTgt spid="40">
                                            <p:txEl>
                                              <p:pRg st="3" end="3"/>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nodeType="withEffect">
                                  <p:stCondLst>
                                    <p:cond delay="0"/>
                                  </p:stCondLst>
                                  <p:childTnLst>
                                    <p:set>
                                      <p:cBhvr>
                                        <p:cTn id="114" dur="1" fill="hold">
                                          <p:stCondLst>
                                            <p:cond delay="0"/>
                                          </p:stCondLst>
                                        </p:cTn>
                                        <p:tgtEl>
                                          <p:spTgt spid="41">
                                            <p:txEl>
                                              <p:pRg st="0" end="0"/>
                                            </p:txEl>
                                          </p:spTgt>
                                        </p:tgtEl>
                                        <p:attrNameLst>
                                          <p:attrName>style.visibility</p:attrName>
                                        </p:attrNameLst>
                                      </p:cBhvr>
                                      <p:to>
                                        <p:strVal val="visible"/>
                                      </p:to>
                                    </p:set>
                                    <p:animEffect transition="in" filter="fade">
                                      <p:cBhvr>
                                        <p:cTn id="115" dur="500"/>
                                        <p:tgtEl>
                                          <p:spTgt spid="41">
                                            <p:txEl>
                                              <p:pRg st="0" end="0"/>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41">
                                            <p:txEl>
                                              <p:pRg st="2" end="2"/>
                                            </p:txEl>
                                          </p:spTgt>
                                        </p:tgtEl>
                                        <p:attrNameLst>
                                          <p:attrName>style.visibility</p:attrName>
                                        </p:attrNameLst>
                                      </p:cBhvr>
                                      <p:to>
                                        <p:strVal val="visible"/>
                                      </p:to>
                                    </p:set>
                                    <p:animEffect transition="in" filter="fade">
                                      <p:cBhvr>
                                        <p:cTn id="120" dur="500"/>
                                        <p:tgtEl>
                                          <p:spTgt spid="41">
                                            <p:txEl>
                                              <p:pRg st="2" end="2"/>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41">
                                            <p:txEl>
                                              <p:pRg st="3" end="3"/>
                                            </p:txEl>
                                          </p:spTgt>
                                        </p:tgtEl>
                                        <p:attrNameLst>
                                          <p:attrName>style.visibility</p:attrName>
                                        </p:attrNameLst>
                                      </p:cBhvr>
                                      <p:to>
                                        <p:strVal val="visible"/>
                                      </p:to>
                                    </p:set>
                                    <p:animEffect transition="in" filter="fade">
                                      <p:cBhvr>
                                        <p:cTn id="125" dur="500"/>
                                        <p:tgtEl>
                                          <p:spTgt spid="41">
                                            <p:txEl>
                                              <p:pRg st="3" end="3"/>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1">
                                            <p:txEl>
                                              <p:pRg st="4" end="4"/>
                                            </p:txEl>
                                          </p:spTgt>
                                        </p:tgtEl>
                                        <p:attrNameLst>
                                          <p:attrName>style.visibility</p:attrName>
                                        </p:attrNameLst>
                                      </p:cBhvr>
                                      <p:to>
                                        <p:strVal val="visible"/>
                                      </p:to>
                                    </p:set>
                                    <p:animEffect transition="in" filter="fade">
                                      <p:cBhvr>
                                        <p:cTn id="130" dur="500"/>
                                        <p:tgtEl>
                                          <p:spTgt spid="41">
                                            <p:txEl>
                                              <p:pRg st="4" end="4"/>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41">
                                            <p:txEl>
                                              <p:pRg st="5" end="5"/>
                                            </p:txEl>
                                          </p:spTgt>
                                        </p:tgtEl>
                                        <p:attrNameLst>
                                          <p:attrName>style.visibility</p:attrName>
                                        </p:attrNameLst>
                                      </p:cBhvr>
                                      <p:to>
                                        <p:strVal val="visible"/>
                                      </p:to>
                                    </p:set>
                                    <p:animEffect transition="in" filter="fade">
                                      <p:cBhvr>
                                        <p:cTn id="135" dur="500"/>
                                        <p:tgtEl>
                                          <p:spTgt spid="41">
                                            <p:txEl>
                                              <p:pRg st="5" end="5"/>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41">
                                            <p:txEl>
                                              <p:pRg st="6" end="6"/>
                                            </p:txEl>
                                          </p:spTgt>
                                        </p:tgtEl>
                                        <p:attrNameLst>
                                          <p:attrName>style.visibility</p:attrName>
                                        </p:attrNameLst>
                                      </p:cBhvr>
                                      <p:to>
                                        <p:strVal val="visible"/>
                                      </p:to>
                                    </p:set>
                                    <p:animEffect transition="in" filter="fade">
                                      <p:cBhvr>
                                        <p:cTn id="140" dur="500"/>
                                        <p:tgtEl>
                                          <p:spTgt spid="41">
                                            <p:txEl>
                                              <p:pRg st="6" end="6"/>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3"/>
                                        </p:tgtEl>
                                        <p:attrNameLst>
                                          <p:attrName>style.visibility</p:attrName>
                                        </p:attrNameLst>
                                      </p:cBhvr>
                                      <p:to>
                                        <p:strVal val="visible"/>
                                      </p:to>
                                    </p:set>
                                    <p:animEffect transition="in" filter="fade">
                                      <p:cBhvr>
                                        <p:cTn id="145" dur="500"/>
                                        <p:tgtEl>
                                          <p:spTgt spid="23"/>
                                        </p:tgtEl>
                                      </p:cBhvr>
                                    </p:animEffect>
                                  </p:childTnLst>
                                </p:cTn>
                              </p:par>
                              <p:par>
                                <p:cTn id="146" presetID="10" presetClass="entr" presetSubtype="0" fill="hold" nodeType="withEffect">
                                  <p:stCondLst>
                                    <p:cond delay="0"/>
                                  </p:stCondLst>
                                  <p:childTnLst>
                                    <p:set>
                                      <p:cBhvr>
                                        <p:cTn id="147" dur="1" fill="hold">
                                          <p:stCondLst>
                                            <p:cond delay="0"/>
                                          </p:stCondLst>
                                        </p:cTn>
                                        <p:tgtEl>
                                          <p:spTgt spid="42"/>
                                        </p:tgtEl>
                                        <p:attrNameLst>
                                          <p:attrName>style.visibility</p:attrName>
                                        </p:attrNameLst>
                                      </p:cBhvr>
                                      <p:to>
                                        <p:strVal val="visible"/>
                                      </p:to>
                                    </p:set>
                                    <p:animEffect transition="in" filter="fade">
                                      <p:cBhvr>
                                        <p:cTn id="148" dur="500"/>
                                        <p:tgtEl>
                                          <p:spTgt spid="42"/>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fade">
                                      <p:cBhvr>
                                        <p:cTn id="153" dur="500"/>
                                        <p:tgtEl>
                                          <p:spTgt spid="2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35"/>
                                        </p:tgtEl>
                                        <p:attrNameLst>
                                          <p:attrName>style.visibility</p:attrName>
                                        </p:attrNameLst>
                                      </p:cBhvr>
                                      <p:to>
                                        <p:strVal val="visible"/>
                                      </p:to>
                                    </p:set>
                                    <p:animEffect transition="in" filter="fade">
                                      <p:cBhvr>
                                        <p:cTn id="158" dur="500"/>
                                        <p:tgtEl>
                                          <p:spTgt spid="35"/>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38"/>
                                        </p:tgtEl>
                                        <p:attrNameLst>
                                          <p:attrName>style.visibility</p:attrName>
                                        </p:attrNameLst>
                                      </p:cBhvr>
                                      <p:to>
                                        <p:strVal val="visible"/>
                                      </p:to>
                                    </p:set>
                                    <p:animEffect transition="in" filter="fade">
                                      <p:cBhvr>
                                        <p:cTn id="163" dur="500"/>
                                        <p:tgtEl>
                                          <p:spTgt spid="38"/>
                                        </p:tgtEl>
                                      </p:cBhvr>
                                    </p:animEffect>
                                  </p:childTnLst>
                                </p:cTn>
                              </p:par>
                              <p:par>
                                <p:cTn id="164" presetID="10" presetClass="entr" presetSubtype="0" fill="hold" nodeType="withEffect">
                                  <p:stCondLst>
                                    <p:cond delay="0"/>
                                  </p:stCondLst>
                                  <p:childTnLst>
                                    <p:set>
                                      <p:cBhvr>
                                        <p:cTn id="165" dur="1" fill="hold">
                                          <p:stCondLst>
                                            <p:cond delay="0"/>
                                          </p:stCondLst>
                                        </p:cTn>
                                        <p:tgtEl>
                                          <p:spTgt spid="38">
                                            <p:txEl>
                                              <p:pRg st="0" end="0"/>
                                            </p:txEl>
                                          </p:spTgt>
                                        </p:tgtEl>
                                        <p:attrNameLst>
                                          <p:attrName>style.visibility</p:attrName>
                                        </p:attrNameLst>
                                      </p:cBhvr>
                                      <p:to>
                                        <p:strVal val="visible"/>
                                      </p:to>
                                    </p:set>
                                    <p:animEffect transition="in" filter="fade">
                                      <p:cBhvr>
                                        <p:cTn id="166" dur="500"/>
                                        <p:tgtEl>
                                          <p:spTgt spid="38">
                                            <p:txEl>
                                              <p:pRg st="0" end="0"/>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43"/>
                                        </p:tgtEl>
                                        <p:attrNameLst>
                                          <p:attrName>style.visibility</p:attrName>
                                        </p:attrNameLst>
                                      </p:cBhvr>
                                      <p:to>
                                        <p:strVal val="visible"/>
                                      </p:to>
                                    </p:set>
                                    <p:animEffect transition="in" filter="fade">
                                      <p:cBhvr>
                                        <p:cTn id="171" dur="500"/>
                                        <p:tgtEl>
                                          <p:spTgt spid="43"/>
                                        </p:tgtEl>
                                      </p:cBhvr>
                                    </p:animEffect>
                                  </p:childTnLst>
                                </p:cTn>
                              </p:par>
                              <p:par>
                                <p:cTn id="172" presetID="10" presetClass="entr" presetSubtype="0" fill="hold" nodeType="withEffect">
                                  <p:stCondLst>
                                    <p:cond delay="0"/>
                                  </p:stCondLst>
                                  <p:childTnLst>
                                    <p:set>
                                      <p:cBhvr>
                                        <p:cTn id="173" dur="1" fill="hold">
                                          <p:stCondLst>
                                            <p:cond delay="0"/>
                                          </p:stCondLst>
                                        </p:cTn>
                                        <p:tgtEl>
                                          <p:spTgt spid="43">
                                            <p:txEl>
                                              <p:pRg st="0" end="0"/>
                                            </p:txEl>
                                          </p:spTgt>
                                        </p:tgtEl>
                                        <p:attrNameLst>
                                          <p:attrName>style.visibility</p:attrName>
                                        </p:attrNameLst>
                                      </p:cBhvr>
                                      <p:to>
                                        <p:strVal val="visible"/>
                                      </p:to>
                                    </p:set>
                                    <p:animEffect transition="in" filter="fade">
                                      <p:cBhvr>
                                        <p:cTn id="174" dur="500"/>
                                        <p:tgtEl>
                                          <p:spTgt spid="43">
                                            <p:txEl>
                                              <p:pRg st="0" end="0"/>
                                            </p:txEl>
                                          </p:spTgt>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46"/>
                                        </p:tgtEl>
                                        <p:attrNameLst>
                                          <p:attrName>style.visibility</p:attrName>
                                        </p:attrNameLst>
                                      </p:cBhvr>
                                      <p:to>
                                        <p:strVal val="visible"/>
                                      </p:to>
                                    </p:set>
                                    <p:animEffect transition="in" filter="fade">
                                      <p:cBhvr>
                                        <p:cTn id="179" dur="500"/>
                                        <p:tgtEl>
                                          <p:spTgt spid="46"/>
                                        </p:tgtEl>
                                      </p:cBhvr>
                                    </p:animEffect>
                                  </p:childTnLst>
                                </p:cTn>
                              </p:par>
                              <p:par>
                                <p:cTn id="180" presetID="10" presetClass="entr" presetSubtype="0" fill="hold" nodeType="withEffect">
                                  <p:stCondLst>
                                    <p:cond delay="0"/>
                                  </p:stCondLst>
                                  <p:childTnLst>
                                    <p:set>
                                      <p:cBhvr>
                                        <p:cTn id="181" dur="1" fill="hold">
                                          <p:stCondLst>
                                            <p:cond delay="0"/>
                                          </p:stCondLst>
                                        </p:cTn>
                                        <p:tgtEl>
                                          <p:spTgt spid="46">
                                            <p:txEl>
                                              <p:pRg st="0" end="0"/>
                                            </p:txEl>
                                          </p:spTgt>
                                        </p:tgtEl>
                                        <p:attrNameLst>
                                          <p:attrName>style.visibility</p:attrName>
                                        </p:attrNameLst>
                                      </p:cBhvr>
                                      <p:to>
                                        <p:strVal val="visible"/>
                                      </p:to>
                                    </p:set>
                                    <p:animEffect transition="in" filter="fade">
                                      <p:cBhvr>
                                        <p:cTn id="182" dur="500"/>
                                        <p:tgtEl>
                                          <p:spTgt spid="46">
                                            <p:txEl>
                                              <p:pRg st="0" end="0"/>
                                            </p:txEl>
                                          </p:spTgt>
                                        </p:tgtEl>
                                      </p:cBhvr>
                                    </p:animEffect>
                                  </p:childTnLst>
                                </p:cTn>
                              </p:par>
                              <p:par>
                                <p:cTn id="183" presetID="10" presetClass="entr" presetSubtype="0" fill="hold" nodeType="withEffect">
                                  <p:stCondLst>
                                    <p:cond delay="0"/>
                                  </p:stCondLst>
                                  <p:childTnLst>
                                    <p:set>
                                      <p:cBhvr>
                                        <p:cTn id="184" dur="1" fill="hold">
                                          <p:stCondLst>
                                            <p:cond delay="0"/>
                                          </p:stCondLst>
                                        </p:cTn>
                                        <p:tgtEl>
                                          <p:spTgt spid="46">
                                            <p:txEl>
                                              <p:pRg st="1" end="1"/>
                                            </p:txEl>
                                          </p:spTgt>
                                        </p:tgtEl>
                                        <p:attrNameLst>
                                          <p:attrName>style.visibility</p:attrName>
                                        </p:attrNameLst>
                                      </p:cBhvr>
                                      <p:to>
                                        <p:strVal val="visible"/>
                                      </p:to>
                                    </p:set>
                                    <p:animEffect transition="in" filter="fade">
                                      <p:cBhvr>
                                        <p:cTn id="185" dur="500"/>
                                        <p:tgtEl>
                                          <p:spTgt spid="46">
                                            <p:txEl>
                                              <p:pRg st="1" end="1"/>
                                            </p:txEl>
                                          </p:spTgt>
                                        </p:tgtEl>
                                      </p:cBhvr>
                                    </p:animEffec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500"/>
                                        <p:tgtEl>
                                          <p:spTgt spid="56"/>
                                        </p:tgtEl>
                                      </p:cBhvr>
                                    </p:animEffect>
                                  </p:childTnLst>
                                </p:cTn>
                              </p:par>
                              <p:par>
                                <p:cTn id="191" presetID="10" presetClass="entr" presetSubtype="0" fill="hold" nodeType="withEffect">
                                  <p:stCondLst>
                                    <p:cond delay="0"/>
                                  </p:stCondLst>
                                  <p:childTnLst>
                                    <p:set>
                                      <p:cBhvr>
                                        <p:cTn id="192" dur="1" fill="hold">
                                          <p:stCondLst>
                                            <p:cond delay="0"/>
                                          </p:stCondLst>
                                        </p:cTn>
                                        <p:tgtEl>
                                          <p:spTgt spid="56">
                                            <p:txEl>
                                              <p:pRg st="0" end="0"/>
                                            </p:txEl>
                                          </p:spTgt>
                                        </p:tgtEl>
                                        <p:attrNameLst>
                                          <p:attrName>style.visibility</p:attrName>
                                        </p:attrNameLst>
                                      </p:cBhvr>
                                      <p:to>
                                        <p:strVal val="visible"/>
                                      </p:to>
                                    </p:set>
                                    <p:animEffect transition="in" filter="fade">
                                      <p:cBhvr>
                                        <p:cTn id="193" dur="500"/>
                                        <p:tgtEl>
                                          <p:spTgt spid="56">
                                            <p:txEl>
                                              <p:pRg st="0" end="0"/>
                                            </p:txEl>
                                          </p:spTgt>
                                        </p:tgtEl>
                                      </p:cBhvr>
                                    </p:animEffect>
                                  </p:childTnLst>
                                </p:cTn>
                              </p:par>
                              <p:par>
                                <p:cTn id="194" presetID="10" presetClass="entr" presetSubtype="0" fill="hold" nodeType="withEffect">
                                  <p:stCondLst>
                                    <p:cond delay="0"/>
                                  </p:stCondLst>
                                  <p:childTnLst>
                                    <p:set>
                                      <p:cBhvr>
                                        <p:cTn id="195" dur="1" fill="hold">
                                          <p:stCondLst>
                                            <p:cond delay="0"/>
                                          </p:stCondLst>
                                        </p:cTn>
                                        <p:tgtEl>
                                          <p:spTgt spid="56">
                                            <p:txEl>
                                              <p:pRg st="1" end="1"/>
                                            </p:txEl>
                                          </p:spTgt>
                                        </p:tgtEl>
                                        <p:attrNameLst>
                                          <p:attrName>style.visibility</p:attrName>
                                        </p:attrNameLst>
                                      </p:cBhvr>
                                      <p:to>
                                        <p:strVal val="visible"/>
                                      </p:to>
                                    </p:set>
                                    <p:animEffect transition="in" filter="fade">
                                      <p:cBhvr>
                                        <p:cTn id="196" dur="500"/>
                                        <p:tgtEl>
                                          <p:spTgt spid="56">
                                            <p:txEl>
                                              <p:pRg st="1" end="1"/>
                                            </p:txEl>
                                          </p:spTgt>
                                        </p:tgtEl>
                                      </p:cBhvr>
                                    </p:animEffect>
                                  </p:childTnLst>
                                </p:cTn>
                              </p:par>
                              <p:par>
                                <p:cTn id="197" presetID="10" presetClass="entr" presetSubtype="0" fill="hold" nodeType="withEffect">
                                  <p:stCondLst>
                                    <p:cond delay="0"/>
                                  </p:stCondLst>
                                  <p:childTnLst>
                                    <p:set>
                                      <p:cBhvr>
                                        <p:cTn id="198" dur="1" fill="hold">
                                          <p:stCondLst>
                                            <p:cond delay="0"/>
                                          </p:stCondLst>
                                        </p:cTn>
                                        <p:tgtEl>
                                          <p:spTgt spid="56">
                                            <p:txEl>
                                              <p:pRg st="2" end="2"/>
                                            </p:txEl>
                                          </p:spTgt>
                                        </p:tgtEl>
                                        <p:attrNameLst>
                                          <p:attrName>style.visibility</p:attrName>
                                        </p:attrNameLst>
                                      </p:cBhvr>
                                      <p:to>
                                        <p:strVal val="visible"/>
                                      </p:to>
                                    </p:set>
                                    <p:animEffect transition="in" filter="fade">
                                      <p:cBhvr>
                                        <p:cTn id="199" dur="500"/>
                                        <p:tgtEl>
                                          <p:spTgt spid="56">
                                            <p:txEl>
                                              <p:pRg st="2" end="2"/>
                                            </p:txEl>
                                          </p:spTgt>
                                        </p:tgtEl>
                                      </p:cBhvr>
                                    </p:animEffect>
                                  </p:childTnLst>
                                </p:cTn>
                              </p:par>
                              <p:par>
                                <p:cTn id="200" presetID="10" presetClass="entr" presetSubtype="0" fill="hold" nodeType="withEffect">
                                  <p:stCondLst>
                                    <p:cond delay="0"/>
                                  </p:stCondLst>
                                  <p:childTnLst>
                                    <p:set>
                                      <p:cBhvr>
                                        <p:cTn id="201" dur="1" fill="hold">
                                          <p:stCondLst>
                                            <p:cond delay="0"/>
                                          </p:stCondLst>
                                        </p:cTn>
                                        <p:tgtEl>
                                          <p:spTgt spid="56">
                                            <p:txEl>
                                              <p:pRg st="3" end="3"/>
                                            </p:txEl>
                                          </p:spTgt>
                                        </p:tgtEl>
                                        <p:attrNameLst>
                                          <p:attrName>style.visibility</p:attrName>
                                        </p:attrNameLst>
                                      </p:cBhvr>
                                      <p:to>
                                        <p:strVal val="visible"/>
                                      </p:to>
                                    </p:set>
                                    <p:animEffect transition="in" filter="fade">
                                      <p:cBhvr>
                                        <p:cTn id="202" dur="500"/>
                                        <p:tgtEl>
                                          <p:spTgt spid="56">
                                            <p:txEl>
                                              <p:pRg st="3" end="3"/>
                                            </p:txEl>
                                          </p:spTgt>
                                        </p:tgtEl>
                                      </p:cBhvr>
                                    </p:animEffect>
                                  </p:childTnLst>
                                </p:cTn>
                              </p:par>
                              <p:par>
                                <p:cTn id="203" presetID="10" presetClass="entr" presetSubtype="0" fill="hold" nodeType="withEffect">
                                  <p:stCondLst>
                                    <p:cond delay="0"/>
                                  </p:stCondLst>
                                  <p:childTnLst>
                                    <p:set>
                                      <p:cBhvr>
                                        <p:cTn id="204" dur="1" fill="hold">
                                          <p:stCondLst>
                                            <p:cond delay="0"/>
                                          </p:stCondLst>
                                        </p:cTn>
                                        <p:tgtEl>
                                          <p:spTgt spid="56">
                                            <p:txEl>
                                              <p:pRg st="4" end="4"/>
                                            </p:txEl>
                                          </p:spTgt>
                                        </p:tgtEl>
                                        <p:attrNameLst>
                                          <p:attrName>style.visibility</p:attrName>
                                        </p:attrNameLst>
                                      </p:cBhvr>
                                      <p:to>
                                        <p:strVal val="visible"/>
                                      </p:to>
                                    </p:set>
                                    <p:animEffect transition="in" filter="fade">
                                      <p:cBhvr>
                                        <p:cTn id="205" dur="500"/>
                                        <p:tgtEl>
                                          <p:spTgt spid="56">
                                            <p:txEl>
                                              <p:pRg st="4" end="4"/>
                                            </p:txEl>
                                          </p:spTgt>
                                        </p:tgtEl>
                                      </p:cBhvr>
                                    </p:animEffect>
                                  </p:childTnLst>
                                </p:cTn>
                              </p:par>
                              <p:par>
                                <p:cTn id="206" presetID="10" presetClass="entr" presetSubtype="0" fill="hold" nodeType="withEffect">
                                  <p:stCondLst>
                                    <p:cond delay="0"/>
                                  </p:stCondLst>
                                  <p:childTnLst>
                                    <p:set>
                                      <p:cBhvr>
                                        <p:cTn id="207" dur="1" fill="hold">
                                          <p:stCondLst>
                                            <p:cond delay="0"/>
                                          </p:stCondLst>
                                        </p:cTn>
                                        <p:tgtEl>
                                          <p:spTgt spid="56">
                                            <p:txEl>
                                              <p:pRg st="5" end="5"/>
                                            </p:txEl>
                                          </p:spTgt>
                                        </p:tgtEl>
                                        <p:attrNameLst>
                                          <p:attrName>style.visibility</p:attrName>
                                        </p:attrNameLst>
                                      </p:cBhvr>
                                      <p:to>
                                        <p:strVal val="visible"/>
                                      </p:to>
                                    </p:set>
                                    <p:animEffect transition="in" filter="fade">
                                      <p:cBhvr>
                                        <p:cTn id="208" dur="500"/>
                                        <p:tgtEl>
                                          <p:spTgt spid="56">
                                            <p:txEl>
                                              <p:pRg st="5" end="5"/>
                                            </p:txEl>
                                          </p:spTgt>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57"/>
                                        </p:tgtEl>
                                        <p:attrNameLst>
                                          <p:attrName>style.visibility</p:attrName>
                                        </p:attrNameLst>
                                      </p:cBhvr>
                                      <p:to>
                                        <p:strVal val="visible"/>
                                      </p:to>
                                    </p:set>
                                    <p:animEffect transition="in" filter="fade">
                                      <p:cBhvr>
                                        <p:cTn id="213" dur="500"/>
                                        <p:tgtEl>
                                          <p:spTgt spid="57"/>
                                        </p:tgtEl>
                                      </p:cBhvr>
                                    </p:animEffect>
                                  </p:childTnLst>
                                </p:cTn>
                              </p:par>
                              <p:par>
                                <p:cTn id="214" presetID="10" presetClass="entr" presetSubtype="0" fill="hold" nodeType="withEffect">
                                  <p:stCondLst>
                                    <p:cond delay="0"/>
                                  </p:stCondLst>
                                  <p:childTnLst>
                                    <p:set>
                                      <p:cBhvr>
                                        <p:cTn id="215" dur="1" fill="hold">
                                          <p:stCondLst>
                                            <p:cond delay="0"/>
                                          </p:stCondLst>
                                        </p:cTn>
                                        <p:tgtEl>
                                          <p:spTgt spid="57">
                                            <p:txEl>
                                              <p:pRg st="0" end="0"/>
                                            </p:txEl>
                                          </p:spTgt>
                                        </p:tgtEl>
                                        <p:attrNameLst>
                                          <p:attrName>style.visibility</p:attrName>
                                        </p:attrNameLst>
                                      </p:cBhvr>
                                      <p:to>
                                        <p:strVal val="visible"/>
                                      </p:to>
                                    </p:set>
                                    <p:animEffect transition="in" filter="fade">
                                      <p:cBhvr>
                                        <p:cTn id="216" dur="500"/>
                                        <p:tgtEl>
                                          <p:spTgt spid="57">
                                            <p:txEl>
                                              <p:pRg st="0" end="0"/>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nodeType="clickEffect">
                                  <p:stCondLst>
                                    <p:cond delay="0"/>
                                  </p:stCondLst>
                                  <p:childTnLst>
                                    <p:set>
                                      <p:cBhvr>
                                        <p:cTn id="220" dur="1" fill="hold">
                                          <p:stCondLst>
                                            <p:cond delay="0"/>
                                          </p:stCondLst>
                                        </p:cTn>
                                        <p:tgtEl>
                                          <p:spTgt spid="57">
                                            <p:txEl>
                                              <p:pRg st="1" end="1"/>
                                            </p:txEl>
                                          </p:spTgt>
                                        </p:tgtEl>
                                        <p:attrNameLst>
                                          <p:attrName>style.visibility</p:attrName>
                                        </p:attrNameLst>
                                      </p:cBhvr>
                                      <p:to>
                                        <p:strVal val="visible"/>
                                      </p:to>
                                    </p:set>
                                    <p:animEffect transition="in" filter="fade">
                                      <p:cBhvr>
                                        <p:cTn id="221" dur="500"/>
                                        <p:tgtEl>
                                          <p:spTgt spid="57">
                                            <p:txEl>
                                              <p:pRg st="1" end="1"/>
                                            </p:txEl>
                                          </p:spTgt>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nodeType="clickEffect">
                                  <p:stCondLst>
                                    <p:cond delay="0"/>
                                  </p:stCondLst>
                                  <p:childTnLst>
                                    <p:set>
                                      <p:cBhvr>
                                        <p:cTn id="225" dur="1" fill="hold">
                                          <p:stCondLst>
                                            <p:cond delay="0"/>
                                          </p:stCondLst>
                                        </p:cTn>
                                        <p:tgtEl>
                                          <p:spTgt spid="57">
                                            <p:txEl>
                                              <p:pRg st="2" end="2"/>
                                            </p:txEl>
                                          </p:spTgt>
                                        </p:tgtEl>
                                        <p:attrNameLst>
                                          <p:attrName>style.visibility</p:attrName>
                                        </p:attrNameLst>
                                      </p:cBhvr>
                                      <p:to>
                                        <p:strVal val="visible"/>
                                      </p:to>
                                    </p:set>
                                    <p:animEffect transition="in" filter="fade">
                                      <p:cBhvr>
                                        <p:cTn id="226" dur="500"/>
                                        <p:tgtEl>
                                          <p:spTgt spid="57">
                                            <p:txEl>
                                              <p:pRg st="2" end="2"/>
                                            </p:txEl>
                                          </p:spTgt>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nodeType="clickEffect">
                                  <p:stCondLst>
                                    <p:cond delay="0"/>
                                  </p:stCondLst>
                                  <p:childTnLst>
                                    <p:set>
                                      <p:cBhvr>
                                        <p:cTn id="230" dur="1" fill="hold">
                                          <p:stCondLst>
                                            <p:cond delay="0"/>
                                          </p:stCondLst>
                                        </p:cTn>
                                        <p:tgtEl>
                                          <p:spTgt spid="57">
                                            <p:txEl>
                                              <p:pRg st="3" end="3"/>
                                            </p:txEl>
                                          </p:spTgt>
                                        </p:tgtEl>
                                        <p:attrNameLst>
                                          <p:attrName>style.visibility</p:attrName>
                                        </p:attrNameLst>
                                      </p:cBhvr>
                                      <p:to>
                                        <p:strVal val="visible"/>
                                      </p:to>
                                    </p:set>
                                    <p:animEffect transition="in" filter="fade">
                                      <p:cBhvr>
                                        <p:cTn id="231" dur="500"/>
                                        <p:tgtEl>
                                          <p:spTgt spid="57">
                                            <p:txEl>
                                              <p:pRg st="3" end="3"/>
                                            </p:txEl>
                                          </p:spTgt>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nodeType="clickEffect">
                                  <p:stCondLst>
                                    <p:cond delay="0"/>
                                  </p:stCondLst>
                                  <p:childTnLst>
                                    <p:set>
                                      <p:cBhvr>
                                        <p:cTn id="235" dur="1" fill="hold">
                                          <p:stCondLst>
                                            <p:cond delay="0"/>
                                          </p:stCondLst>
                                        </p:cTn>
                                        <p:tgtEl>
                                          <p:spTgt spid="57">
                                            <p:txEl>
                                              <p:pRg st="4" end="4"/>
                                            </p:txEl>
                                          </p:spTgt>
                                        </p:tgtEl>
                                        <p:attrNameLst>
                                          <p:attrName>style.visibility</p:attrName>
                                        </p:attrNameLst>
                                      </p:cBhvr>
                                      <p:to>
                                        <p:strVal val="visible"/>
                                      </p:to>
                                    </p:set>
                                    <p:animEffect transition="in" filter="fade">
                                      <p:cBhvr>
                                        <p:cTn id="236" dur="500"/>
                                        <p:tgtEl>
                                          <p:spTgt spid="57">
                                            <p:txEl>
                                              <p:pRg st="4" end="4"/>
                                            </p:txEl>
                                          </p:spTgt>
                                        </p:tgtEl>
                                      </p:cBhvr>
                                    </p:animEffec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nodeType="clickEffect">
                                  <p:stCondLst>
                                    <p:cond delay="0"/>
                                  </p:stCondLst>
                                  <p:childTnLst>
                                    <p:set>
                                      <p:cBhvr>
                                        <p:cTn id="240" dur="1" fill="hold">
                                          <p:stCondLst>
                                            <p:cond delay="0"/>
                                          </p:stCondLst>
                                        </p:cTn>
                                        <p:tgtEl>
                                          <p:spTgt spid="44"/>
                                        </p:tgtEl>
                                        <p:attrNameLst>
                                          <p:attrName>style.visibility</p:attrName>
                                        </p:attrNameLst>
                                      </p:cBhvr>
                                      <p:to>
                                        <p:strVal val="visible"/>
                                      </p:to>
                                    </p:set>
                                  </p:childTnLst>
                                </p:cTn>
                              </p:par>
                              <p:par>
                                <p:cTn id="241" presetID="10" presetClass="entr" presetSubtype="0" fill="hold" grpId="0" nodeType="withEffect">
                                  <p:stCondLst>
                                    <p:cond delay="0"/>
                                  </p:stCondLst>
                                  <p:childTnLst>
                                    <p:set>
                                      <p:cBhvr>
                                        <p:cTn id="242" dur="1" fill="hold">
                                          <p:stCondLst>
                                            <p:cond delay="0"/>
                                          </p:stCondLst>
                                        </p:cTn>
                                        <p:tgtEl>
                                          <p:spTgt spid="45"/>
                                        </p:tgtEl>
                                        <p:attrNameLst>
                                          <p:attrName>style.visibility</p:attrName>
                                        </p:attrNameLst>
                                      </p:cBhvr>
                                      <p:to>
                                        <p:strVal val="visible"/>
                                      </p:to>
                                    </p:set>
                                    <p:animEffect transition="in" filter="fade">
                                      <p:cBhvr>
                                        <p:cTn id="243" dur="500"/>
                                        <p:tgtEl>
                                          <p:spTgt spid="45"/>
                                        </p:tgtEl>
                                      </p:cBhvr>
                                    </p:animEffect>
                                  </p:childTnLst>
                                </p:cTn>
                              </p:par>
                              <p:par>
                                <p:cTn id="244" presetID="10" presetClass="entr" presetSubtype="0" fill="hold" nodeType="withEffect">
                                  <p:stCondLst>
                                    <p:cond delay="0"/>
                                  </p:stCondLst>
                                  <p:childTnLst>
                                    <p:set>
                                      <p:cBhvr>
                                        <p:cTn id="245" dur="1" fill="hold">
                                          <p:stCondLst>
                                            <p:cond delay="0"/>
                                          </p:stCondLst>
                                        </p:cTn>
                                        <p:tgtEl>
                                          <p:spTgt spid="45">
                                            <p:txEl>
                                              <p:pRg st="0" end="0"/>
                                            </p:txEl>
                                          </p:spTgt>
                                        </p:tgtEl>
                                        <p:attrNameLst>
                                          <p:attrName>style.visibility</p:attrName>
                                        </p:attrNameLst>
                                      </p:cBhvr>
                                      <p:to>
                                        <p:strVal val="visible"/>
                                      </p:to>
                                    </p:set>
                                    <p:animEffect transition="in" filter="fade">
                                      <p:cBhvr>
                                        <p:cTn id="246" dur="500"/>
                                        <p:tgtEl>
                                          <p:spTgt spid="45">
                                            <p:txEl>
                                              <p:pRg st="0" end="0"/>
                                            </p:txEl>
                                          </p:spTgt>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nodeType="clickEffect">
                                  <p:stCondLst>
                                    <p:cond delay="0"/>
                                  </p:stCondLst>
                                  <p:childTnLst>
                                    <p:set>
                                      <p:cBhvr>
                                        <p:cTn id="250" dur="1" fill="hold">
                                          <p:stCondLst>
                                            <p:cond delay="0"/>
                                          </p:stCondLst>
                                        </p:cTn>
                                        <p:tgtEl>
                                          <p:spTgt spid="45">
                                            <p:txEl>
                                              <p:pRg st="1" end="1"/>
                                            </p:txEl>
                                          </p:spTgt>
                                        </p:tgtEl>
                                        <p:attrNameLst>
                                          <p:attrName>style.visibility</p:attrName>
                                        </p:attrNameLst>
                                      </p:cBhvr>
                                      <p:to>
                                        <p:strVal val="visible"/>
                                      </p:to>
                                    </p:set>
                                    <p:animEffect transition="in" filter="fade">
                                      <p:cBhvr>
                                        <p:cTn id="251" dur="500"/>
                                        <p:tgtEl>
                                          <p:spTgt spid="45">
                                            <p:txEl>
                                              <p:pRg st="1" end="1"/>
                                            </p:txEl>
                                          </p:spTgt>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47"/>
                                        </p:tgtEl>
                                        <p:attrNameLst>
                                          <p:attrName>style.visibility</p:attrName>
                                        </p:attrNameLst>
                                      </p:cBhvr>
                                      <p:to>
                                        <p:strVal val="visible"/>
                                      </p:to>
                                    </p:set>
                                    <p:animEffect transition="in" filter="fade">
                                      <p:cBhvr>
                                        <p:cTn id="254" dur="500"/>
                                        <p:tgtEl>
                                          <p:spTgt spid="47"/>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48"/>
                                        </p:tgtEl>
                                        <p:attrNameLst>
                                          <p:attrName>style.visibility</p:attrName>
                                        </p:attrNameLst>
                                      </p:cBhvr>
                                      <p:to>
                                        <p:strVal val="visible"/>
                                      </p:to>
                                    </p:set>
                                    <p:animEffect transition="in" filter="fade">
                                      <p:cBhvr>
                                        <p:cTn id="259" dur="500"/>
                                        <p:tgtEl>
                                          <p:spTgt spid="48"/>
                                        </p:tgtEl>
                                      </p:cBhvr>
                                    </p:animEffect>
                                  </p:childTnLst>
                                </p:cTn>
                              </p:par>
                              <p:par>
                                <p:cTn id="260" presetID="10" presetClass="entr" presetSubtype="0" fill="hold" nodeType="withEffect">
                                  <p:stCondLst>
                                    <p:cond delay="0"/>
                                  </p:stCondLst>
                                  <p:childTnLst>
                                    <p:set>
                                      <p:cBhvr>
                                        <p:cTn id="261" dur="1" fill="hold">
                                          <p:stCondLst>
                                            <p:cond delay="0"/>
                                          </p:stCondLst>
                                        </p:cTn>
                                        <p:tgtEl>
                                          <p:spTgt spid="48">
                                            <p:txEl>
                                              <p:pRg st="0" end="0"/>
                                            </p:txEl>
                                          </p:spTgt>
                                        </p:tgtEl>
                                        <p:attrNameLst>
                                          <p:attrName>style.visibility</p:attrName>
                                        </p:attrNameLst>
                                      </p:cBhvr>
                                      <p:to>
                                        <p:strVal val="visible"/>
                                      </p:to>
                                    </p:set>
                                    <p:animEffect transition="in" filter="fade">
                                      <p:cBhvr>
                                        <p:cTn id="262" dur="500"/>
                                        <p:tgtEl>
                                          <p:spTgt spid="48">
                                            <p:txEl>
                                              <p:pRg st="0" end="0"/>
                                            </p:txEl>
                                          </p:spTgt>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49"/>
                                        </p:tgtEl>
                                        <p:attrNameLst>
                                          <p:attrName>style.visibility</p:attrName>
                                        </p:attrNameLst>
                                      </p:cBhvr>
                                      <p:to>
                                        <p:strVal val="visible"/>
                                      </p:to>
                                    </p:set>
                                    <p:animEffect transition="in" filter="fade">
                                      <p:cBhvr>
                                        <p:cTn id="265" dur="500"/>
                                        <p:tgtEl>
                                          <p:spTgt spid="49"/>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grpId="0" nodeType="clickEffect">
                                  <p:stCondLst>
                                    <p:cond delay="0"/>
                                  </p:stCondLst>
                                  <p:childTnLst>
                                    <p:set>
                                      <p:cBhvr>
                                        <p:cTn id="269" dur="1" fill="hold">
                                          <p:stCondLst>
                                            <p:cond delay="0"/>
                                          </p:stCondLst>
                                        </p:cTn>
                                        <p:tgtEl>
                                          <p:spTgt spid="50"/>
                                        </p:tgtEl>
                                        <p:attrNameLst>
                                          <p:attrName>style.visibility</p:attrName>
                                        </p:attrNameLst>
                                      </p:cBhvr>
                                      <p:to>
                                        <p:strVal val="visible"/>
                                      </p:to>
                                    </p:set>
                                    <p:animEffect transition="in" filter="fade">
                                      <p:cBhvr>
                                        <p:cTn id="270" dur="500"/>
                                        <p:tgtEl>
                                          <p:spTgt spid="50"/>
                                        </p:tgtEl>
                                      </p:cBhvr>
                                    </p:animEffect>
                                  </p:childTnLst>
                                </p:cTn>
                              </p:par>
                              <p:par>
                                <p:cTn id="271" presetID="10" presetClass="entr" presetSubtype="0" fill="hold" nodeType="withEffect">
                                  <p:stCondLst>
                                    <p:cond delay="0"/>
                                  </p:stCondLst>
                                  <p:childTnLst>
                                    <p:set>
                                      <p:cBhvr>
                                        <p:cTn id="272" dur="1" fill="hold">
                                          <p:stCondLst>
                                            <p:cond delay="0"/>
                                          </p:stCondLst>
                                        </p:cTn>
                                        <p:tgtEl>
                                          <p:spTgt spid="50">
                                            <p:txEl>
                                              <p:pRg st="0" end="0"/>
                                            </p:txEl>
                                          </p:spTgt>
                                        </p:tgtEl>
                                        <p:attrNameLst>
                                          <p:attrName>style.visibility</p:attrName>
                                        </p:attrNameLst>
                                      </p:cBhvr>
                                      <p:to>
                                        <p:strVal val="visible"/>
                                      </p:to>
                                    </p:set>
                                    <p:animEffect transition="in" filter="fade">
                                      <p:cBhvr>
                                        <p:cTn id="273" dur="500"/>
                                        <p:tgtEl>
                                          <p:spTgt spid="50">
                                            <p:txEl>
                                              <p:pRg st="0" end="0"/>
                                            </p:txEl>
                                          </p:spTgt>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51"/>
                                        </p:tgtEl>
                                        <p:attrNameLst>
                                          <p:attrName>style.visibility</p:attrName>
                                        </p:attrNameLst>
                                      </p:cBhvr>
                                      <p:to>
                                        <p:strVal val="visible"/>
                                      </p:to>
                                    </p:set>
                                    <p:animEffect transition="in" filter="fade">
                                      <p:cBhvr>
                                        <p:cTn id="276" dur="500"/>
                                        <p:tgtEl>
                                          <p:spTgt spid="51"/>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grpId="0" nodeType="clickEffect">
                                  <p:stCondLst>
                                    <p:cond delay="0"/>
                                  </p:stCondLst>
                                  <p:childTnLst>
                                    <p:set>
                                      <p:cBhvr>
                                        <p:cTn id="280" dur="1" fill="hold">
                                          <p:stCondLst>
                                            <p:cond delay="0"/>
                                          </p:stCondLst>
                                        </p:cTn>
                                        <p:tgtEl>
                                          <p:spTgt spid="52"/>
                                        </p:tgtEl>
                                        <p:attrNameLst>
                                          <p:attrName>style.visibility</p:attrName>
                                        </p:attrNameLst>
                                      </p:cBhvr>
                                      <p:to>
                                        <p:strVal val="visible"/>
                                      </p:to>
                                    </p:set>
                                    <p:animEffect transition="in" filter="fade">
                                      <p:cBhvr>
                                        <p:cTn id="281" dur="500"/>
                                        <p:tgtEl>
                                          <p:spTgt spid="52"/>
                                        </p:tgtEl>
                                      </p:cBhvr>
                                    </p:animEffect>
                                  </p:childTnLst>
                                </p:cTn>
                              </p:par>
                              <p:par>
                                <p:cTn id="282" presetID="10" presetClass="entr" presetSubtype="0" fill="hold" nodeType="withEffect">
                                  <p:stCondLst>
                                    <p:cond delay="0"/>
                                  </p:stCondLst>
                                  <p:childTnLst>
                                    <p:set>
                                      <p:cBhvr>
                                        <p:cTn id="283" dur="1" fill="hold">
                                          <p:stCondLst>
                                            <p:cond delay="0"/>
                                          </p:stCondLst>
                                        </p:cTn>
                                        <p:tgtEl>
                                          <p:spTgt spid="52">
                                            <p:txEl>
                                              <p:pRg st="0" end="0"/>
                                            </p:txEl>
                                          </p:spTgt>
                                        </p:tgtEl>
                                        <p:attrNameLst>
                                          <p:attrName>style.visibility</p:attrName>
                                        </p:attrNameLst>
                                      </p:cBhvr>
                                      <p:to>
                                        <p:strVal val="visible"/>
                                      </p:to>
                                    </p:set>
                                    <p:animEffect transition="in" filter="fade">
                                      <p:cBhvr>
                                        <p:cTn id="284" dur="500"/>
                                        <p:tgtEl>
                                          <p:spTgt spid="52">
                                            <p:txEl>
                                              <p:pRg st="0" end="0"/>
                                            </p:txEl>
                                          </p:spTgt>
                                        </p:tgtEl>
                                      </p:cBhvr>
                                    </p:animEffect>
                                  </p:childTnLst>
                                </p:cTn>
                              </p:par>
                            </p:childTnLst>
                          </p:cTn>
                        </p:par>
                      </p:childTnLst>
                    </p:cTn>
                  </p:par>
                  <p:par>
                    <p:cTn id="285" fill="hold">
                      <p:stCondLst>
                        <p:cond delay="indefinite"/>
                      </p:stCondLst>
                      <p:childTnLst>
                        <p:par>
                          <p:cTn id="286" fill="hold">
                            <p:stCondLst>
                              <p:cond delay="0"/>
                            </p:stCondLst>
                            <p:childTnLst>
                              <p:par>
                                <p:cTn id="287" presetID="10" presetClass="entr" presetSubtype="0" fill="hold" grpId="0" nodeType="clickEffect">
                                  <p:stCondLst>
                                    <p:cond delay="0"/>
                                  </p:stCondLst>
                                  <p:childTnLst>
                                    <p:set>
                                      <p:cBhvr>
                                        <p:cTn id="288" dur="1" fill="hold">
                                          <p:stCondLst>
                                            <p:cond delay="0"/>
                                          </p:stCondLst>
                                        </p:cTn>
                                        <p:tgtEl>
                                          <p:spTgt spid="53"/>
                                        </p:tgtEl>
                                        <p:attrNameLst>
                                          <p:attrName>style.visibility</p:attrName>
                                        </p:attrNameLst>
                                      </p:cBhvr>
                                      <p:to>
                                        <p:strVal val="visible"/>
                                      </p:to>
                                    </p:set>
                                    <p:animEffect transition="in" filter="fade">
                                      <p:cBhvr>
                                        <p:cTn id="289" dur="500"/>
                                        <p:tgtEl>
                                          <p:spTgt spid="53"/>
                                        </p:tgtEl>
                                      </p:cBhvr>
                                    </p:animEffect>
                                  </p:childTnLst>
                                </p:cTn>
                              </p:par>
                              <p:par>
                                <p:cTn id="290" presetID="10" presetClass="entr" presetSubtype="0" fill="hold" nodeType="withEffect">
                                  <p:stCondLst>
                                    <p:cond delay="0"/>
                                  </p:stCondLst>
                                  <p:childTnLst>
                                    <p:set>
                                      <p:cBhvr>
                                        <p:cTn id="291" dur="1" fill="hold">
                                          <p:stCondLst>
                                            <p:cond delay="0"/>
                                          </p:stCondLst>
                                        </p:cTn>
                                        <p:tgtEl>
                                          <p:spTgt spid="53">
                                            <p:txEl>
                                              <p:pRg st="0" end="0"/>
                                            </p:txEl>
                                          </p:spTgt>
                                        </p:tgtEl>
                                        <p:attrNameLst>
                                          <p:attrName>style.visibility</p:attrName>
                                        </p:attrNameLst>
                                      </p:cBhvr>
                                      <p:to>
                                        <p:strVal val="visible"/>
                                      </p:to>
                                    </p:set>
                                    <p:animEffect transition="in" filter="fade">
                                      <p:cBhvr>
                                        <p:cTn id="292" dur="500"/>
                                        <p:tgtEl>
                                          <p:spTgt spid="53">
                                            <p:txEl>
                                              <p:pRg st="0" end="0"/>
                                            </p:txEl>
                                          </p:spTgt>
                                        </p:tgtEl>
                                      </p:cBhvr>
                                    </p:animEffect>
                                  </p:childTnLst>
                                </p:cTn>
                              </p:par>
                            </p:childTnLst>
                          </p:cTn>
                        </p:par>
                      </p:childTnLst>
                    </p:cTn>
                  </p:par>
                  <p:par>
                    <p:cTn id="293" fill="hold">
                      <p:stCondLst>
                        <p:cond delay="indefinite"/>
                      </p:stCondLst>
                      <p:childTnLst>
                        <p:par>
                          <p:cTn id="294" fill="hold">
                            <p:stCondLst>
                              <p:cond delay="0"/>
                            </p:stCondLst>
                            <p:childTnLst>
                              <p:par>
                                <p:cTn id="295" presetID="1" presetClass="entr" presetSubtype="0" fill="hold" nodeType="clickEffect">
                                  <p:stCondLst>
                                    <p:cond delay="0"/>
                                  </p:stCondLst>
                                  <p:childTnLst>
                                    <p:set>
                                      <p:cBhvr>
                                        <p:cTn id="296" dur="1" fill="hold">
                                          <p:stCondLst>
                                            <p:cond delay="0"/>
                                          </p:stCondLst>
                                        </p:cTn>
                                        <p:tgtEl>
                                          <p:spTgt spid="54"/>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10" presetClass="entr" presetSubtype="0" fill="hold" grpId="0" nodeType="clickEffect">
                                  <p:stCondLst>
                                    <p:cond delay="0"/>
                                  </p:stCondLst>
                                  <p:childTnLst>
                                    <p:set>
                                      <p:cBhvr>
                                        <p:cTn id="300" dur="1" fill="hold">
                                          <p:stCondLst>
                                            <p:cond delay="0"/>
                                          </p:stCondLst>
                                        </p:cTn>
                                        <p:tgtEl>
                                          <p:spTgt spid="55"/>
                                        </p:tgtEl>
                                        <p:attrNameLst>
                                          <p:attrName>style.visibility</p:attrName>
                                        </p:attrNameLst>
                                      </p:cBhvr>
                                      <p:to>
                                        <p:strVal val="visible"/>
                                      </p:to>
                                    </p:set>
                                    <p:animEffect transition="in" filter="fade">
                                      <p:cBhvr>
                                        <p:cTn id="30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1" grpId="0"/>
      <p:bldP spid="25" grpId="0"/>
      <p:bldP spid="26" grpId="0"/>
      <p:bldP spid="39" grpId="0" animBg="1"/>
      <p:bldP spid="19" grpId="0"/>
      <p:bldP spid="40" grpId="0"/>
      <p:bldP spid="41" grpId="0"/>
      <p:bldP spid="23" grpId="0"/>
      <p:bldP spid="45" grpId="0"/>
      <p:bldP spid="47" grpId="0" animBg="1"/>
      <p:bldP spid="48" grpId="0"/>
      <p:bldP spid="49" grpId="0" animBg="1"/>
      <p:bldP spid="50" grpId="0"/>
      <p:bldP spid="51" grpId="0" animBg="1"/>
      <p:bldP spid="52" grpId="0"/>
      <p:bldP spid="53" grpId="0"/>
      <p:bldP spid="55" grpId="0" animBg="1"/>
      <p:bldP spid="38" grpId="0" animBg="1"/>
      <p:bldP spid="43" grpId="0" animBg="1"/>
      <p:bldP spid="46" grpId="0" animBg="1"/>
      <p:bldP spid="56" grpId="0" animBg="1"/>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64DE4E-7CE9-41BE-83CB-091AF084BA7F}"/>
              </a:ext>
            </a:extLst>
          </p:cNvPr>
          <p:cNvSpPr txBox="1"/>
          <p:nvPr/>
        </p:nvSpPr>
        <p:spPr>
          <a:xfrm>
            <a:off x="4429863" y="63958"/>
            <a:ext cx="3574449" cy="646331"/>
          </a:xfrm>
          <a:prstGeom prst="rect">
            <a:avLst/>
          </a:prstGeom>
          <a:noFill/>
        </p:spPr>
        <p:txBody>
          <a:bodyPr wrap="square" rtlCol="0">
            <a:spAutoFit/>
          </a:bodyPr>
          <a:lstStyle>
            <a:defPPr>
              <a:defRPr lang="en-US"/>
            </a:defPPr>
            <a:lvl1pPr algn="ctr">
              <a:defRPr sz="2400" b="1" i="1">
                <a:solidFill>
                  <a:srgbClr val="1D9A78"/>
                </a:solidFill>
              </a:defRPr>
            </a:lvl1pPr>
          </a:lstStyle>
          <a:p>
            <a:pPr algn="l"/>
            <a:r>
              <a:rPr lang="en-CA" sz="3600">
                <a:solidFill>
                  <a:srgbClr val="0069A7"/>
                </a:solidFill>
              </a:rPr>
              <a:t>Solution – TFSA</a:t>
            </a:r>
          </a:p>
        </p:txBody>
      </p:sp>
      <p:pic>
        <p:nvPicPr>
          <p:cNvPr id="4" name="Picture 3">
            <a:extLst>
              <a:ext uri="{FF2B5EF4-FFF2-40B4-BE49-F238E27FC236}">
                <a16:creationId xmlns:a16="http://schemas.microsoft.com/office/drawing/2014/main" id="{17B97760-5567-478B-BAAE-E22B6E84FC35}"/>
              </a:ext>
            </a:extLst>
          </p:cNvPr>
          <p:cNvPicPr>
            <a:picLocks noChangeAspect="1"/>
          </p:cNvPicPr>
          <p:nvPr/>
        </p:nvPicPr>
        <p:blipFill>
          <a:blip r:embed="rId2"/>
          <a:stretch>
            <a:fillRect/>
          </a:stretch>
        </p:blipFill>
        <p:spPr>
          <a:xfrm>
            <a:off x="509526" y="1046203"/>
            <a:ext cx="4112109" cy="1059936"/>
          </a:xfrm>
          <a:prstGeom prst="rect">
            <a:avLst/>
          </a:prstGeom>
        </p:spPr>
      </p:pic>
      <p:pic>
        <p:nvPicPr>
          <p:cNvPr id="6" name="Picture 5">
            <a:extLst>
              <a:ext uri="{FF2B5EF4-FFF2-40B4-BE49-F238E27FC236}">
                <a16:creationId xmlns:a16="http://schemas.microsoft.com/office/drawing/2014/main" id="{7471F23F-375B-4B05-AD30-32826DA1C52A}"/>
              </a:ext>
            </a:extLst>
          </p:cNvPr>
          <p:cNvPicPr>
            <a:picLocks noChangeAspect="1"/>
          </p:cNvPicPr>
          <p:nvPr/>
        </p:nvPicPr>
        <p:blipFill>
          <a:blip r:embed="rId3"/>
          <a:stretch>
            <a:fillRect/>
          </a:stretch>
        </p:blipFill>
        <p:spPr>
          <a:xfrm>
            <a:off x="383569" y="2342301"/>
            <a:ext cx="4238066" cy="1164236"/>
          </a:xfrm>
          <a:prstGeom prst="rect">
            <a:avLst/>
          </a:prstGeom>
        </p:spPr>
      </p:pic>
      <p:pic>
        <p:nvPicPr>
          <p:cNvPr id="8" name="Picture 7">
            <a:extLst>
              <a:ext uri="{FF2B5EF4-FFF2-40B4-BE49-F238E27FC236}">
                <a16:creationId xmlns:a16="http://schemas.microsoft.com/office/drawing/2014/main" id="{AAC3FA0A-FE65-4438-B0CE-195039D9C4B6}"/>
              </a:ext>
            </a:extLst>
          </p:cNvPr>
          <p:cNvPicPr>
            <a:picLocks noChangeAspect="1"/>
          </p:cNvPicPr>
          <p:nvPr/>
        </p:nvPicPr>
        <p:blipFill>
          <a:blip r:embed="rId4"/>
          <a:stretch>
            <a:fillRect/>
          </a:stretch>
        </p:blipFill>
        <p:spPr>
          <a:xfrm>
            <a:off x="308753" y="3575696"/>
            <a:ext cx="4929389" cy="1207059"/>
          </a:xfrm>
          <a:prstGeom prst="rect">
            <a:avLst/>
          </a:prstGeom>
        </p:spPr>
      </p:pic>
      <p:pic>
        <p:nvPicPr>
          <p:cNvPr id="10" name="Picture 9">
            <a:extLst>
              <a:ext uri="{FF2B5EF4-FFF2-40B4-BE49-F238E27FC236}">
                <a16:creationId xmlns:a16="http://schemas.microsoft.com/office/drawing/2014/main" id="{77D5CBD8-FB4A-4AD1-AF52-D701232E56F2}"/>
              </a:ext>
            </a:extLst>
          </p:cNvPr>
          <p:cNvPicPr>
            <a:picLocks noChangeAspect="1"/>
          </p:cNvPicPr>
          <p:nvPr/>
        </p:nvPicPr>
        <p:blipFill>
          <a:blip r:embed="rId5"/>
          <a:stretch>
            <a:fillRect/>
          </a:stretch>
        </p:blipFill>
        <p:spPr>
          <a:xfrm>
            <a:off x="795265" y="5170515"/>
            <a:ext cx="2887100" cy="958735"/>
          </a:xfrm>
          <a:prstGeom prst="rect">
            <a:avLst/>
          </a:prstGeom>
        </p:spPr>
      </p:pic>
      <p:sp>
        <p:nvSpPr>
          <p:cNvPr id="11" name="TextBox 10">
            <a:extLst>
              <a:ext uri="{FF2B5EF4-FFF2-40B4-BE49-F238E27FC236}">
                <a16:creationId xmlns:a16="http://schemas.microsoft.com/office/drawing/2014/main" id="{D3298E0B-D770-423A-B156-FCB70BF73808}"/>
              </a:ext>
            </a:extLst>
          </p:cNvPr>
          <p:cNvSpPr txBox="1"/>
          <p:nvPr/>
        </p:nvSpPr>
        <p:spPr>
          <a:xfrm>
            <a:off x="7757899" y="1206839"/>
            <a:ext cx="1232452" cy="369332"/>
          </a:xfrm>
          <a:prstGeom prst="rect">
            <a:avLst/>
          </a:prstGeom>
          <a:noFill/>
        </p:spPr>
        <p:txBody>
          <a:bodyPr wrap="square" rtlCol="0">
            <a:spAutoFit/>
          </a:bodyPr>
          <a:lstStyle/>
          <a:p>
            <a:r>
              <a:rPr lang="en-CA" b="1"/>
              <a:t>Lump Sum</a:t>
            </a:r>
          </a:p>
        </p:txBody>
      </p:sp>
      <p:sp>
        <p:nvSpPr>
          <p:cNvPr id="12" name="Rounded Rectangle 7">
            <a:extLst>
              <a:ext uri="{FF2B5EF4-FFF2-40B4-BE49-F238E27FC236}">
                <a16:creationId xmlns:a16="http://schemas.microsoft.com/office/drawing/2014/main" id="{9E85D215-98D2-400B-80EB-191B9EB1C744}"/>
              </a:ext>
            </a:extLst>
          </p:cNvPr>
          <p:cNvSpPr/>
          <p:nvPr/>
        </p:nvSpPr>
        <p:spPr>
          <a:xfrm>
            <a:off x="9665942" y="1197386"/>
            <a:ext cx="1232452" cy="388237"/>
          </a:xfrm>
          <a:prstGeom prst="round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$2,000</a:t>
            </a:r>
          </a:p>
        </p:txBody>
      </p:sp>
      <p:sp>
        <p:nvSpPr>
          <p:cNvPr id="13" name="TextBox 12">
            <a:extLst>
              <a:ext uri="{FF2B5EF4-FFF2-40B4-BE49-F238E27FC236}">
                <a16:creationId xmlns:a16="http://schemas.microsoft.com/office/drawing/2014/main" id="{48D91802-1968-4FB1-BC56-F37B8B0259BB}"/>
              </a:ext>
            </a:extLst>
          </p:cNvPr>
          <p:cNvSpPr txBox="1"/>
          <p:nvPr/>
        </p:nvSpPr>
        <p:spPr>
          <a:xfrm>
            <a:off x="5501949" y="953718"/>
            <a:ext cx="1430275" cy="1077218"/>
          </a:xfrm>
          <a:prstGeom prst="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Power of small consistent savings</a:t>
            </a:r>
          </a:p>
        </p:txBody>
      </p:sp>
      <p:sp>
        <p:nvSpPr>
          <p:cNvPr id="14" name="Rounded Rectangle 7">
            <a:extLst>
              <a:ext uri="{FF2B5EF4-FFF2-40B4-BE49-F238E27FC236}">
                <a16:creationId xmlns:a16="http://schemas.microsoft.com/office/drawing/2014/main" id="{7C0C645A-DAB0-49B3-9E00-EF35B60B3979}"/>
              </a:ext>
            </a:extLst>
          </p:cNvPr>
          <p:cNvSpPr/>
          <p:nvPr/>
        </p:nvSpPr>
        <p:spPr>
          <a:xfrm>
            <a:off x="9756004" y="2342301"/>
            <a:ext cx="1052327" cy="388237"/>
          </a:xfrm>
          <a:prstGeom prst="roundRect">
            <a:avLst/>
          </a:prstGeom>
          <a:solidFill>
            <a:srgbClr val="0069A7"/>
          </a:solidFill>
          <a:ln>
            <a:solidFill>
              <a:srgbClr val="0069A7"/>
            </a:solidFill>
          </a:ln>
        </p:spPr>
        <p:txBody>
          <a:bodyPr wrap="square" rtlCol="0">
            <a:spAutoFit/>
          </a:bodyPr>
          <a:lstStyle/>
          <a:p>
            <a:pPr algn="ctr" defTabSz="914377"/>
            <a:r>
              <a:rPr lang="en-CA" sz="1600" b="1" i="1">
                <a:solidFill>
                  <a:prstClr val="white"/>
                </a:solidFill>
              </a:rPr>
              <a:t>$200/m</a:t>
            </a:r>
          </a:p>
        </p:txBody>
      </p:sp>
      <p:sp>
        <p:nvSpPr>
          <p:cNvPr id="15" name="TextBox 14">
            <a:extLst>
              <a:ext uri="{FF2B5EF4-FFF2-40B4-BE49-F238E27FC236}">
                <a16:creationId xmlns:a16="http://schemas.microsoft.com/office/drawing/2014/main" id="{166A08B6-566B-4535-A766-29DE9562933C}"/>
              </a:ext>
            </a:extLst>
          </p:cNvPr>
          <p:cNvSpPr txBox="1"/>
          <p:nvPr/>
        </p:nvSpPr>
        <p:spPr>
          <a:xfrm>
            <a:off x="7626626" y="2244637"/>
            <a:ext cx="1681777" cy="646331"/>
          </a:xfrm>
          <a:prstGeom prst="rect">
            <a:avLst/>
          </a:prstGeom>
          <a:noFill/>
        </p:spPr>
        <p:txBody>
          <a:bodyPr wrap="square" rtlCol="0">
            <a:spAutoFit/>
          </a:bodyPr>
          <a:lstStyle/>
          <a:p>
            <a:pPr algn="ctr"/>
            <a:r>
              <a:rPr lang="en-CA" b="1"/>
              <a:t>Every bi-weekly Paycheque</a:t>
            </a:r>
          </a:p>
        </p:txBody>
      </p:sp>
      <p:sp>
        <p:nvSpPr>
          <p:cNvPr id="16" name="TextBox 15">
            <a:extLst>
              <a:ext uri="{FF2B5EF4-FFF2-40B4-BE49-F238E27FC236}">
                <a16:creationId xmlns:a16="http://schemas.microsoft.com/office/drawing/2014/main" id="{45C63F87-35D3-4985-8185-7E897F340339}"/>
              </a:ext>
            </a:extLst>
          </p:cNvPr>
          <p:cNvSpPr txBox="1"/>
          <p:nvPr/>
        </p:nvSpPr>
        <p:spPr>
          <a:xfrm>
            <a:off x="7562793" y="3429000"/>
            <a:ext cx="1681777" cy="369332"/>
          </a:xfrm>
          <a:prstGeom prst="rect">
            <a:avLst/>
          </a:prstGeom>
          <a:noFill/>
        </p:spPr>
        <p:txBody>
          <a:bodyPr wrap="square" rtlCol="0">
            <a:spAutoFit/>
          </a:bodyPr>
          <a:lstStyle/>
          <a:p>
            <a:pPr algn="ctr"/>
            <a:r>
              <a:rPr lang="en-CA" b="1"/>
              <a:t>@6% Growth</a:t>
            </a:r>
          </a:p>
        </p:txBody>
      </p:sp>
      <p:sp>
        <p:nvSpPr>
          <p:cNvPr id="17" name="TextBox 16">
            <a:extLst>
              <a:ext uri="{FF2B5EF4-FFF2-40B4-BE49-F238E27FC236}">
                <a16:creationId xmlns:a16="http://schemas.microsoft.com/office/drawing/2014/main" id="{1E2A53E3-F360-4071-97EE-AE49D9D13B2C}"/>
              </a:ext>
            </a:extLst>
          </p:cNvPr>
          <p:cNvSpPr txBox="1"/>
          <p:nvPr/>
        </p:nvSpPr>
        <p:spPr>
          <a:xfrm>
            <a:off x="7188055" y="4130409"/>
            <a:ext cx="2145602" cy="369332"/>
          </a:xfrm>
          <a:prstGeom prst="rect">
            <a:avLst/>
          </a:prstGeom>
          <a:noFill/>
        </p:spPr>
        <p:txBody>
          <a:bodyPr wrap="square" rtlCol="0">
            <a:spAutoFit/>
          </a:bodyPr>
          <a:lstStyle/>
          <a:p>
            <a:pPr algn="ctr"/>
            <a:r>
              <a:rPr lang="en-CA" b="1"/>
              <a:t>Savings in 5 Years</a:t>
            </a:r>
          </a:p>
        </p:txBody>
      </p:sp>
      <p:sp>
        <p:nvSpPr>
          <p:cNvPr id="18" name="Rounded Rectangle 46">
            <a:extLst>
              <a:ext uri="{FF2B5EF4-FFF2-40B4-BE49-F238E27FC236}">
                <a16:creationId xmlns:a16="http://schemas.microsoft.com/office/drawing/2014/main" id="{19AD4371-5136-4FB3-9518-B5CC1C32021A}"/>
              </a:ext>
            </a:extLst>
          </p:cNvPr>
          <p:cNvSpPr/>
          <p:nvPr/>
        </p:nvSpPr>
        <p:spPr>
          <a:xfrm>
            <a:off x="9358912" y="4043207"/>
            <a:ext cx="1975556" cy="564951"/>
          </a:xfrm>
          <a:prstGeom prst="roundRect">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457200"/>
            <a:endParaRPr lang="en-CA">
              <a:solidFill>
                <a:prstClr val="black"/>
              </a:solidFill>
            </a:endParaRPr>
          </a:p>
        </p:txBody>
      </p:sp>
      <p:sp>
        <p:nvSpPr>
          <p:cNvPr id="20" name="TextBox 19">
            <a:extLst>
              <a:ext uri="{FF2B5EF4-FFF2-40B4-BE49-F238E27FC236}">
                <a16:creationId xmlns:a16="http://schemas.microsoft.com/office/drawing/2014/main" id="{52090865-CC3A-4963-9356-2CE30AC17D80}"/>
              </a:ext>
            </a:extLst>
          </p:cNvPr>
          <p:cNvSpPr txBox="1"/>
          <p:nvPr/>
        </p:nvSpPr>
        <p:spPr>
          <a:xfrm>
            <a:off x="9333657" y="4023069"/>
            <a:ext cx="1863450" cy="584775"/>
          </a:xfrm>
          <a:prstGeom prst="rect">
            <a:avLst/>
          </a:prstGeom>
          <a:noFill/>
        </p:spPr>
        <p:txBody>
          <a:bodyPr wrap="square">
            <a:spAutoFit/>
          </a:bodyPr>
          <a:lstStyle/>
          <a:p>
            <a:pPr algn="ctr" defTabSz="914377"/>
            <a:r>
              <a:rPr lang="en-CA" sz="3200" b="1">
                <a:solidFill>
                  <a:srgbClr val="FF0000"/>
                </a:solidFill>
              </a:rPr>
              <a:t>$31,555</a:t>
            </a:r>
          </a:p>
        </p:txBody>
      </p:sp>
      <p:sp>
        <p:nvSpPr>
          <p:cNvPr id="23" name="TextBox 22">
            <a:extLst>
              <a:ext uri="{FF2B5EF4-FFF2-40B4-BE49-F238E27FC236}">
                <a16:creationId xmlns:a16="http://schemas.microsoft.com/office/drawing/2014/main" id="{0A38E525-2072-40D2-8C3A-09974B25EF8D}"/>
              </a:ext>
            </a:extLst>
          </p:cNvPr>
          <p:cNvSpPr txBox="1"/>
          <p:nvPr/>
        </p:nvSpPr>
        <p:spPr>
          <a:xfrm>
            <a:off x="4763865" y="5461658"/>
            <a:ext cx="6480894" cy="707886"/>
          </a:xfrm>
          <a:prstGeom prst="rect">
            <a:avLst/>
          </a:prstGeom>
          <a:noFill/>
        </p:spPr>
        <p:txBody>
          <a:bodyPr wrap="square" rtlCol="0">
            <a:spAutoFit/>
          </a:bodyPr>
          <a:lstStyle/>
          <a:p>
            <a:pPr algn="ctr" defTabSz="914377"/>
            <a:r>
              <a:rPr lang="en-CA" sz="2000" b="1" i="1">
                <a:solidFill>
                  <a:prstClr val="black"/>
                </a:solidFill>
              </a:rPr>
              <a:t>Do you want to increase your savings per paycheque decrease it or keep it the same ? </a:t>
            </a:r>
          </a:p>
        </p:txBody>
      </p:sp>
      <p:sp>
        <p:nvSpPr>
          <p:cNvPr id="22" name="Rectangle 21">
            <a:extLst>
              <a:ext uri="{FF2B5EF4-FFF2-40B4-BE49-F238E27FC236}">
                <a16:creationId xmlns:a16="http://schemas.microsoft.com/office/drawing/2014/main" id="{40C74BF6-388A-41F3-B95E-6135146142A3}"/>
              </a:ext>
            </a:extLst>
          </p:cNvPr>
          <p:cNvSpPr/>
          <p:nvPr/>
        </p:nvSpPr>
        <p:spPr>
          <a:xfrm>
            <a:off x="4978311" y="5144864"/>
            <a:ext cx="7062652" cy="1346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B967BA83-CAC1-4988-A709-5530F2ABF9CF}"/>
              </a:ext>
            </a:extLst>
          </p:cNvPr>
          <p:cNvSpPr txBox="1"/>
          <p:nvPr/>
        </p:nvSpPr>
        <p:spPr>
          <a:xfrm>
            <a:off x="4740978" y="5215980"/>
            <a:ext cx="6480894" cy="1015663"/>
          </a:xfrm>
          <a:prstGeom prst="rect">
            <a:avLst/>
          </a:prstGeom>
          <a:noFill/>
        </p:spPr>
        <p:txBody>
          <a:bodyPr wrap="square" rtlCol="0">
            <a:spAutoFit/>
          </a:bodyPr>
          <a:lstStyle/>
          <a:p>
            <a:pPr algn="ctr" defTabSz="914377"/>
            <a:r>
              <a:rPr lang="en-CA" sz="2000" b="1" i="1">
                <a:solidFill>
                  <a:prstClr val="black"/>
                </a:solidFill>
              </a:rPr>
              <a:t>Do you see any reason why you want to continue using your savings/checking account to save money for short term and for Emergency Funds ?</a:t>
            </a:r>
          </a:p>
        </p:txBody>
      </p:sp>
      <p:sp>
        <p:nvSpPr>
          <p:cNvPr id="24" name="object 30">
            <a:extLst>
              <a:ext uri="{FF2B5EF4-FFF2-40B4-BE49-F238E27FC236}">
                <a16:creationId xmlns:a16="http://schemas.microsoft.com/office/drawing/2014/main" id="{377E327C-927A-4CF3-8D18-E9F194ED0166}"/>
              </a:ext>
            </a:extLst>
          </p:cNvPr>
          <p:cNvSpPr/>
          <p:nvPr/>
        </p:nvSpPr>
        <p:spPr>
          <a:xfrm rot="5400000">
            <a:off x="11142849" y="26614"/>
            <a:ext cx="1075765" cy="1022537"/>
          </a:xfrm>
          <a:custGeom>
            <a:avLst/>
            <a:gdLst/>
            <a:ahLst/>
            <a:cxnLst/>
            <a:rect l="l" t="t" r="r" b="b"/>
            <a:pathLst>
              <a:path w="1734185" h="1158875">
                <a:moveTo>
                  <a:pt x="1733931" y="0"/>
                </a:moveTo>
                <a:lnTo>
                  <a:pt x="0" y="0"/>
                </a:lnTo>
                <a:lnTo>
                  <a:pt x="0" y="1158532"/>
                </a:lnTo>
                <a:lnTo>
                  <a:pt x="1733931" y="0"/>
                </a:lnTo>
                <a:close/>
              </a:path>
            </a:pathLst>
          </a:custGeom>
          <a:solidFill>
            <a:srgbClr val="0069A7"/>
          </a:solidFill>
        </p:spPr>
        <p:txBody>
          <a:bodyPr wrap="square" lIns="0" tIns="0" rIns="0" bIns="0" rtlCol="0"/>
          <a:lstStyle/>
          <a:p>
            <a:pPr defTabSz="914377"/>
            <a:endParaRPr sz="1588">
              <a:solidFill>
                <a:prstClr val="black"/>
              </a:solidFill>
            </a:endParaRPr>
          </a:p>
        </p:txBody>
      </p:sp>
      <p:pic>
        <p:nvPicPr>
          <p:cNvPr id="25" name="Picture 24">
            <a:extLst>
              <a:ext uri="{FF2B5EF4-FFF2-40B4-BE49-F238E27FC236}">
                <a16:creationId xmlns:a16="http://schemas.microsoft.com/office/drawing/2014/main" id="{D7D03DEC-B219-4C6E-A1FC-18955B4860B6}"/>
              </a:ext>
            </a:extLst>
          </p:cNvPr>
          <p:cNvPicPr>
            <a:picLocks noChangeAspect="1"/>
          </p:cNvPicPr>
          <p:nvPr/>
        </p:nvPicPr>
        <p:blipFill>
          <a:blip r:embed="rId6"/>
          <a:stretch>
            <a:fillRect/>
          </a:stretch>
        </p:blipFill>
        <p:spPr>
          <a:xfrm>
            <a:off x="11206181" y="157435"/>
            <a:ext cx="836511" cy="841551"/>
          </a:xfrm>
          <a:prstGeom prst="rect">
            <a:avLst/>
          </a:prstGeom>
        </p:spPr>
      </p:pic>
      <p:sp>
        <p:nvSpPr>
          <p:cNvPr id="3" name="Footer Placeholder 2">
            <a:extLst>
              <a:ext uri="{FF2B5EF4-FFF2-40B4-BE49-F238E27FC236}">
                <a16:creationId xmlns:a16="http://schemas.microsoft.com/office/drawing/2014/main" id="{012EDB7D-68E4-4F29-A8B7-F942B0EAE9B4}"/>
              </a:ext>
            </a:extLst>
          </p:cNvPr>
          <p:cNvSpPr>
            <a:spLocks noGrp="1"/>
          </p:cNvSpPr>
          <p:nvPr>
            <p:ph type="ftr" sz="quarter" idx="11"/>
          </p:nvPr>
        </p:nvSpPr>
        <p:spPr/>
        <p:txBody>
          <a:bodyPr/>
          <a:lstStyle/>
          <a:p>
            <a:r>
              <a:rPr lang="en-CA"/>
              <a:t>* For Illustration Purpose Only</a:t>
            </a:r>
          </a:p>
        </p:txBody>
      </p:sp>
    </p:spTree>
    <p:extLst>
      <p:ext uri="{BB962C8B-B14F-4D97-AF65-F5344CB8AC3E}">
        <p14:creationId xmlns:p14="http://schemas.microsoft.com/office/powerpoint/2010/main" val="61815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p:bldP spid="16" grpId="0"/>
      <p:bldP spid="17" grpId="0"/>
      <p:bldP spid="18" grpId="0" animBg="1"/>
      <p:bldP spid="20" grpId="0"/>
      <p:bldP spid="23" grpId="0"/>
      <p:bldP spid="22" grpId="0" animBg="1"/>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1968</Words>
  <Application>Microsoft Office PowerPoint</Application>
  <PresentationFormat>Widescreen</PresentationFormat>
  <Paragraphs>407</Paragraphs>
  <Slides>16</Slides>
  <Notes>3</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Arial Black</vt:lpstr>
      <vt:lpstr>Bookman Old Style</vt:lpstr>
      <vt:lpstr>Calibri</vt:lpstr>
      <vt:lpstr>Calibri Light</vt:lpstr>
      <vt:lpstr>Cookie</vt:lpstr>
      <vt:lpstr>Georgia</vt:lpstr>
      <vt:lpstr>Lato</vt:lpstr>
      <vt:lpstr>Montserrat</vt:lpstr>
      <vt:lpstr>Open Sans</vt:lpstr>
      <vt:lpstr>Times New Roman</vt:lpstr>
      <vt:lpstr>Office Theme</vt:lpstr>
      <vt:lpstr>PowerPoint Presentation</vt:lpstr>
      <vt:lpstr>PowerPoint Presentation</vt:lpstr>
      <vt:lpstr>PowerPoint Presentation</vt:lpstr>
      <vt:lpstr>Whole Life vs Universal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PROTECTION = RISK TRANSFER OR REPLACEMENT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Pavan Varada</dc:creator>
  <cp:lastModifiedBy>Bhupinder Singh.Gill</cp:lastModifiedBy>
  <cp:revision>2</cp:revision>
  <dcterms:created xsi:type="dcterms:W3CDTF">2021-03-14T02:56:25Z</dcterms:created>
  <dcterms:modified xsi:type="dcterms:W3CDTF">2023-12-26T16:41:41Z</dcterms:modified>
</cp:coreProperties>
</file>